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1" r:id="rId1"/>
  </p:sldMasterIdLst>
  <p:notesMasterIdLst>
    <p:notesMasterId r:id="rId25"/>
  </p:notesMasterIdLst>
  <p:sldIdLst>
    <p:sldId id="256" r:id="rId2"/>
    <p:sldId id="496" r:id="rId3"/>
    <p:sldId id="499" r:id="rId4"/>
    <p:sldId id="458" r:id="rId5"/>
    <p:sldId id="497" r:id="rId6"/>
    <p:sldId id="457" r:id="rId7"/>
    <p:sldId id="494" r:id="rId8"/>
    <p:sldId id="257" r:id="rId9"/>
    <p:sldId id="301" r:id="rId10"/>
    <p:sldId id="464" r:id="rId11"/>
    <p:sldId id="463" r:id="rId12"/>
    <p:sldId id="466" r:id="rId13"/>
    <p:sldId id="487" r:id="rId14"/>
    <p:sldId id="467" r:id="rId15"/>
    <p:sldId id="486" r:id="rId16"/>
    <p:sldId id="476" r:id="rId17"/>
    <p:sldId id="469" r:id="rId18"/>
    <p:sldId id="470" r:id="rId19"/>
    <p:sldId id="509" r:id="rId20"/>
    <p:sldId id="507" r:id="rId21"/>
    <p:sldId id="491" r:id="rId22"/>
    <p:sldId id="493" r:id="rId23"/>
    <p:sldId id="500" r:id="rId24"/>
  </p:sldIdLst>
  <p:sldSz cx="9144000" cy="5143500" type="screen16x9"/>
  <p:notesSz cx="6858000" cy="9144000"/>
  <p:embeddedFontLst>
    <p:embeddedFont>
      <p:font typeface="Cambria Math" panose="02040503050406030204" pitchFamily="18" charset="0"/>
      <p:regular r:id="rId26"/>
    </p:embeddedFont>
    <p:embeddedFont>
      <p:font typeface="Livvic" panose="020B0604020202020204" charset="0"/>
      <p:regular r:id="rId27"/>
      <p:bold r:id="rId28"/>
      <p:italic r:id="rId29"/>
      <p:boldItalic r:id="rId30"/>
    </p:embeddedFont>
    <p:embeddedFont>
      <p:font typeface="Livvic Light" panose="020B0604020202020204" charset="0"/>
      <p:regular r:id="rId31"/>
      <p:bold r:id="rId32"/>
      <p:italic r:id="rId33"/>
      <p:boldItalic r:id="rId34"/>
    </p:embeddedFont>
    <p:embeddedFont>
      <p:font typeface="Livvic Medium" panose="020B0604020202020204" charset="0"/>
      <p:regular r:id="rId35"/>
      <p:bold r:id="rId36"/>
      <p:italic r:id="rId37"/>
      <p:boldItalic r:id="rId38"/>
    </p:embeddedFont>
    <p:embeddedFont>
      <p:font typeface="Redressed" panose="020B0604020202020204" charset="0"/>
      <p:regular r:id="rId39"/>
    </p:embeddedFont>
    <p:embeddedFont>
      <p:font typeface="UTM Beautiful Caps" panose="02040603050506020204" pitchFamily="18" charset="0"/>
      <p:regular r:id="rId40"/>
    </p:embeddedFont>
    <p:embeddedFont>
      <p:font typeface="UTM Flamenco" panose="02040603050506020204" pitchFamily="18"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A896"/>
    <a:srgbClr val="663300"/>
    <a:srgbClr val="D5C2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46C465-C28E-48E8-8CA8-B50FE4CD8F9B}">
  <a:tblStyle styleId="{9046C465-C28E-48E8-8CA8-B50FE4CD8F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46" autoAdjust="0"/>
    <p:restoredTop sz="94660"/>
  </p:normalViewPr>
  <p:slideViewPr>
    <p:cSldViewPr>
      <p:cViewPr varScale="1">
        <p:scale>
          <a:sx n="131" d="100"/>
          <a:sy n="131" d="100"/>
        </p:scale>
        <p:origin x="201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34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208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21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long list">
  <p:cSld name="CUSTOM_8">
    <p:spTree>
      <p:nvGrpSpPr>
        <p:cNvPr id="1" name="Shape 52"/>
        <p:cNvGrpSpPr/>
        <p:nvPr/>
      </p:nvGrpSpPr>
      <p:grpSpPr>
        <a:xfrm>
          <a:off x="0" y="0"/>
          <a:ext cx="0" cy="0"/>
          <a:chOff x="0" y="0"/>
          <a:chExt cx="0" cy="0"/>
        </a:xfrm>
      </p:grpSpPr>
      <p:sp>
        <p:nvSpPr>
          <p:cNvPr id="53" name="Google Shape;53;p13"/>
          <p:cNvSpPr txBox="1">
            <a:spLocks noGrp="1"/>
          </p:cNvSpPr>
          <p:nvPr>
            <p:ph type="body" idx="1"/>
          </p:nvPr>
        </p:nvSpPr>
        <p:spPr>
          <a:xfrm>
            <a:off x="613325" y="1094051"/>
            <a:ext cx="7731000" cy="36462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rgbClr val="908269"/>
              </a:buClr>
              <a:buSzPts val="1100"/>
              <a:buFont typeface="Livvic Medium"/>
              <a:buAutoNum type="arabicPeriod"/>
              <a:defRPr sz="1200"/>
            </a:lvl1pPr>
            <a:lvl2pPr marL="914400" lvl="1" indent="-298450" rtl="0">
              <a:spcBef>
                <a:spcPts val="1600"/>
              </a:spcBef>
              <a:spcAft>
                <a:spcPts val="0"/>
              </a:spcAft>
              <a:buSzPts val="1100"/>
              <a:buFont typeface="Muli"/>
              <a:buAutoNum type="alphaLcPeriod"/>
              <a:defRPr/>
            </a:lvl2pPr>
            <a:lvl3pPr marL="1371600" lvl="2" indent="-298450" rtl="0">
              <a:spcBef>
                <a:spcPts val="1600"/>
              </a:spcBef>
              <a:spcAft>
                <a:spcPts val="0"/>
              </a:spcAft>
              <a:buSzPts val="1100"/>
              <a:buFont typeface="Muli"/>
              <a:buAutoNum type="romanLcPeriod"/>
              <a:defRPr/>
            </a:lvl3pPr>
            <a:lvl4pPr marL="1828800" lvl="3" indent="-298450" rtl="0">
              <a:spcBef>
                <a:spcPts val="1600"/>
              </a:spcBef>
              <a:spcAft>
                <a:spcPts val="0"/>
              </a:spcAft>
              <a:buSzPts val="1100"/>
              <a:buFont typeface="Muli"/>
              <a:buAutoNum type="arabicPeriod"/>
              <a:defRPr/>
            </a:lvl4pPr>
            <a:lvl5pPr marL="2286000" lvl="4" indent="-298450" rtl="0">
              <a:spcBef>
                <a:spcPts val="1600"/>
              </a:spcBef>
              <a:spcAft>
                <a:spcPts val="0"/>
              </a:spcAft>
              <a:buSzPts val="1100"/>
              <a:buFont typeface="Muli"/>
              <a:buAutoNum type="alphaLcPeriod"/>
              <a:defRPr/>
            </a:lvl5pPr>
            <a:lvl6pPr marL="2743200" lvl="5" indent="-298450" rtl="0">
              <a:spcBef>
                <a:spcPts val="1600"/>
              </a:spcBef>
              <a:spcAft>
                <a:spcPts val="0"/>
              </a:spcAft>
              <a:buSzPts val="1100"/>
              <a:buFont typeface="Muli"/>
              <a:buAutoNum type="romanLcPeriod"/>
              <a:defRPr/>
            </a:lvl6pPr>
            <a:lvl7pPr marL="3200400" lvl="6" indent="-298450" rtl="0">
              <a:spcBef>
                <a:spcPts val="1600"/>
              </a:spcBef>
              <a:spcAft>
                <a:spcPts val="0"/>
              </a:spcAft>
              <a:buSzPts val="1100"/>
              <a:buFont typeface="Muli"/>
              <a:buAutoNum type="arabicPeriod"/>
              <a:defRPr/>
            </a:lvl7pPr>
            <a:lvl8pPr marL="3657600" lvl="7" indent="-298450" rtl="0">
              <a:spcBef>
                <a:spcPts val="1600"/>
              </a:spcBef>
              <a:spcAft>
                <a:spcPts val="0"/>
              </a:spcAft>
              <a:buSzPts val="1100"/>
              <a:buFont typeface="Muli"/>
              <a:buAutoNum type="alphaLcPeriod"/>
              <a:defRPr/>
            </a:lvl8pPr>
            <a:lvl9pPr marL="4114800" lvl="8" indent="-298450" rtl="0">
              <a:spcBef>
                <a:spcPts val="1600"/>
              </a:spcBef>
              <a:spcAft>
                <a:spcPts val="1600"/>
              </a:spcAft>
              <a:buSzPts val="1100"/>
              <a:buFont typeface="Muli"/>
              <a:buAutoNum type="romanLcPeriod"/>
              <a:defRPr/>
            </a:lvl9pPr>
          </a:lstStyle>
          <a:p>
            <a:endParaRPr/>
          </a:p>
        </p:txBody>
      </p:sp>
      <p:sp>
        <p:nvSpPr>
          <p:cNvPr id="54" name="Google Shape;54;p13"/>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words">
  <p:cSld name="MAIN_POINT_1">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270075" y="509350"/>
            <a:ext cx="4946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6700" b="0"/>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5C420F-D602-4D30-B2B7-3F16524E1F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6BCCD2-BCF5-46E3-8FD9-FCD50689AE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5532DF-02AD-44B0-B279-388319774255}"/>
              </a:ext>
            </a:extLst>
          </p:cNvPr>
          <p:cNvSpPr>
            <a:spLocks noGrp="1" noChangeArrowheads="1"/>
          </p:cNvSpPr>
          <p:nvPr>
            <p:ph type="sldNum" sz="quarter" idx="12"/>
          </p:nvPr>
        </p:nvSpPr>
        <p:spPr>
          <a:ln/>
        </p:spPr>
        <p:txBody>
          <a:bodyPr/>
          <a:lstStyle>
            <a:lvl1pPr>
              <a:defRPr/>
            </a:lvl1pPr>
          </a:lstStyle>
          <a:p>
            <a:fld id="{B0A625E9-4107-467A-BBCB-1E03622B3A8A}" type="slidenum">
              <a:rPr lang="en-US" altLang="en-US"/>
              <a:pPr/>
              <a:t>‹#›</a:t>
            </a:fld>
            <a:endParaRPr lang="en-US" altLang="en-US"/>
          </a:p>
        </p:txBody>
      </p:sp>
    </p:spTree>
    <p:extLst>
      <p:ext uri="{BB962C8B-B14F-4D97-AF65-F5344CB8AC3E}">
        <p14:creationId xmlns:p14="http://schemas.microsoft.com/office/powerpoint/2010/main" val="159412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38F8B610-9222-44F5-8ED3-9170D82BA43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
        <p:nvSpPr>
          <p:cNvPr id="12" name="Oval 11">
            <a:extLst>
              <a:ext uri="{FF2B5EF4-FFF2-40B4-BE49-F238E27FC236}">
                <a16:creationId xmlns:a16="http://schemas.microsoft.com/office/drawing/2014/main" id="{077099E2-9AE1-4487-BFF6-31397BDFC605}"/>
              </a:ext>
            </a:extLst>
          </p:cNvPr>
          <p:cNvSpPr>
            <a:spLocks noChangeAspect="1"/>
          </p:cNvSpPr>
          <p:nvPr userDrawn="1">
            <p:custDataLst>
              <p:tags r:id="rId10"/>
            </p:custDataLst>
          </p:nvPr>
        </p:nvSpPr>
        <p:spPr>
          <a:xfrm>
            <a:off x="-61798200" y="-878900"/>
            <a:ext cx="1371600" cy="1323925"/>
          </a:xfrm>
          <a:prstGeom prst="ellipse">
            <a:avLst/>
          </a:prstGeom>
          <a:blipFill dpi="0" rotWithShape="0">
            <a:blip r:embed="rId13">
              <a:alphaModFix/>
              <a:extLst>
                <a:ext uri="{28A0092B-C50C-407E-A947-70E740481C1C}">
                  <a14:useLocalDpi xmlns:a14="http://schemas.microsoft.com/office/drawing/2010/main" val="0"/>
                </a:ext>
              </a:extLst>
            </a:blip>
            <a:srcRect/>
            <a:stretch>
              <a:fillRect t="-1801" b="-1801"/>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908C62-4B45-4050-9EC1-522A58E264B9}"/>
              </a:ext>
            </a:extLst>
          </p:cNvPr>
          <p:cNvSpPr>
            <a:spLocks noChangeAspect="1"/>
          </p:cNvSpPr>
          <p:nvPr userDrawn="1">
            <p:custDataLst>
              <p:tags r:id="rId11"/>
            </p:custDataLst>
          </p:nvPr>
        </p:nvSpPr>
        <p:spPr>
          <a:xfrm>
            <a:off x="-2514600" y="3940135"/>
            <a:ext cx="1371600" cy="1323925"/>
          </a:xfrm>
          <a:prstGeom prst="ellipse">
            <a:avLst/>
          </a:prstGeom>
          <a:blipFill dpi="0" rotWithShape="0">
            <a:blip r:embed="rId13">
              <a:alphaModFix amt="0"/>
              <a:extLst>
                <a:ext uri="{28A0092B-C50C-407E-A947-70E740481C1C}">
                  <a14:useLocalDpi xmlns:a14="http://schemas.microsoft.com/office/drawing/2010/main" val="0"/>
                </a:ext>
              </a:extLst>
            </a:blip>
            <a:srcRect/>
            <a:stretch>
              <a:fillRect t="-1801" b="-1801"/>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5" r:id="rId4"/>
    <p:sldLayoutId id="2147483659" r:id="rId5"/>
    <p:sldLayoutId id="2147483665" r:id="rId6"/>
    <p:sldLayoutId id="2147483668" r:id="rId7"/>
    <p:sldLayoutId id="21474836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slide" Target="slide9.xml"/><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0.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slide" Target="slide9.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9.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12.png"/><Relationship Id="rId10" Type="http://schemas.openxmlformats.org/officeDocument/2006/relationships/slide" Target="slide9.xml"/><Relationship Id="rId4" Type="http://schemas.openxmlformats.org/officeDocument/2006/relationships/image" Target="../media/image7.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37.png"/><Relationship Id="rId12" Type="http://schemas.microsoft.com/office/2007/relationships/hdphoto" Target="../media/hdphoto2.wdp"/><Relationship Id="rId2" Type="http://schemas.openxmlformats.org/officeDocument/2006/relationships/audio" Target="../media/audio1.wav"/><Relationship Id="rId16" Type="http://schemas.microsoft.com/office/2007/relationships/hdphoto" Target="../media/hdphoto12.wdp"/><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image" Target="../media/image7.png"/><Relationship Id="rId15" Type="http://schemas.openxmlformats.org/officeDocument/2006/relationships/image" Target="../media/image39.png"/><Relationship Id="rId10"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38.jpe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wdp"/><Relationship Id="rId18" Type="http://schemas.openxmlformats.org/officeDocument/2006/relationships/image" Target="../media/image40.jp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5.png"/><Relationship Id="rId17"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0.jpeg"/><Relationship Id="rId5" Type="http://schemas.openxmlformats.org/officeDocument/2006/relationships/image" Target="../media/image7.png"/><Relationship Id="rId15" Type="http://schemas.microsoft.com/office/2007/relationships/hdphoto" Target="../media/hdphoto2.wdp"/><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38.jpeg"/><Relationship Id="rId1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g"/><Relationship Id="rId18" Type="http://schemas.openxmlformats.org/officeDocument/2006/relationships/image" Target="../media/image14.jpe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9.wdp"/><Relationship Id="rId17" Type="http://schemas.microsoft.com/office/2007/relationships/hdphoto" Target="../media/hdphoto2.wdp"/><Relationship Id="rId2" Type="http://schemas.openxmlformats.org/officeDocument/2006/relationships/slideLayout" Target="../slideLayouts/slideLayout7.xml"/><Relationship Id="rId16" Type="http://schemas.openxmlformats.org/officeDocument/2006/relationships/image" Target="../media/image6.png"/><Relationship Id="rId20" Type="http://schemas.microsoft.com/office/2007/relationships/hdphoto" Target="../media/hdphoto13.wdp"/><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4.png"/><Relationship Id="rId15" Type="http://schemas.microsoft.com/office/2007/relationships/hdphoto" Target="../media/hdphoto1.wdp"/><Relationship Id="rId10" Type="http://schemas.openxmlformats.org/officeDocument/2006/relationships/image" Target="../media/image38.jpeg"/><Relationship Id="rId19"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11.wdp"/><Relationship Id="rId1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5.png"/><Relationship Id="rId10" Type="http://schemas.openxmlformats.org/officeDocument/2006/relationships/image" Target="../media/image44.png"/><Relationship Id="rId4" Type="http://schemas.openxmlformats.org/officeDocument/2006/relationships/image" Target="../media/image33.png"/><Relationship Id="rId9"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1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image" Target="../media/image3.png"/><Relationship Id="rId16" Type="http://schemas.microsoft.com/office/2007/relationships/hdphoto" Target="../media/hdphoto7.wdp"/><Relationship Id="rId20"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4.xml"/><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14.jpeg"/><Relationship Id="rId19"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slide" Target="slide6.xml"/><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png"/><Relationship Id="rId5" Type="http://schemas.openxmlformats.org/officeDocument/2006/relationships/image" Target="../media/image21.png"/><Relationship Id="rId10" Type="http://schemas.openxmlformats.org/officeDocument/2006/relationships/slide" Target="slide3.xml"/><Relationship Id="rId4" Type="http://schemas.openxmlformats.org/officeDocument/2006/relationships/image" Target="../media/image20.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4.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11" Type="http://schemas.microsoft.com/office/2007/relationships/hdphoto" Target="../media/hdphoto6.wdp"/><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png"/><Relationship Id="rId3" Type="http://schemas.microsoft.com/office/2007/relationships/hdphoto" Target="../media/hdphoto8.wdp"/><Relationship Id="rId7" Type="http://schemas.openxmlformats.org/officeDocument/2006/relationships/image" Target="../media/image29.png"/><Relationship Id="rId12" Type="http://schemas.microsoft.com/office/2007/relationships/hdphoto" Target="../media/hdphoto10.wdp"/><Relationship Id="rId17" Type="http://schemas.openxmlformats.org/officeDocument/2006/relationships/slide" Target="slide19.xml"/><Relationship Id="rId2" Type="http://schemas.openxmlformats.org/officeDocument/2006/relationships/image" Target="../media/image27.png"/><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image" Target="../media/image31.png"/><Relationship Id="rId5" Type="http://schemas.openxmlformats.org/officeDocument/2006/relationships/image" Target="../media/image28.jpeg"/><Relationship Id="rId15" Type="http://schemas.openxmlformats.org/officeDocument/2006/relationships/image" Target="../media/image6.png"/><Relationship Id="rId10" Type="http://schemas.openxmlformats.org/officeDocument/2006/relationships/image" Target="../media/image30.jpeg"/><Relationship Id="rId4" Type="http://schemas.openxmlformats.org/officeDocument/2006/relationships/slide" Target="slide10.xml"/><Relationship Id="rId9" Type="http://schemas.openxmlformats.org/officeDocument/2006/relationships/slide" Target="slide14.xml"/><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4" name="Google Shape;118;p26">
            <a:extLst>
              <a:ext uri="{FF2B5EF4-FFF2-40B4-BE49-F238E27FC236}">
                <a16:creationId xmlns:a16="http://schemas.microsoft.com/office/drawing/2014/main" id="{3C22B95F-3356-42EC-9104-2CC97E9483DE}"/>
              </a:ext>
            </a:extLst>
          </p:cNvPr>
          <p:cNvPicPr preferRelativeResize="0"/>
          <p:nvPr/>
        </p:nvPicPr>
        <p:blipFill>
          <a:blip r:embed="rId3">
            <a:alphaModFix amt="8000"/>
          </a:blip>
          <a:stretch>
            <a:fillRect/>
          </a:stretch>
        </p:blipFill>
        <p:spPr>
          <a:xfrm flipH="1">
            <a:off x="-1349911" y="-2671519"/>
            <a:ext cx="11636910" cy="10244126"/>
          </a:xfrm>
          <a:prstGeom prst="rect">
            <a:avLst/>
          </a:prstGeom>
          <a:noFill/>
          <a:ln>
            <a:noFill/>
          </a:ln>
        </p:spPr>
      </p:pic>
      <p:sp>
        <p:nvSpPr>
          <p:cNvPr id="115" name="Google Shape;115;p26"/>
          <p:cNvSpPr txBox="1">
            <a:spLocks noGrp="1"/>
          </p:cNvSpPr>
          <p:nvPr>
            <p:ph type="subTitle" idx="1"/>
          </p:nvPr>
        </p:nvSpPr>
        <p:spPr>
          <a:xfrm>
            <a:off x="3077650" y="3529150"/>
            <a:ext cx="2988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000" b="1">
                <a:latin typeface="UTM Beautiful Caps" panose="02040603050506020204" pitchFamily="18" charset="0"/>
              </a:rPr>
              <a:t>Thực hiện: EduFive</a:t>
            </a:r>
            <a:endParaRPr sz="2000" b="1">
              <a:latin typeface="UTM Beautiful Caps" panose="02040603050506020204" pitchFamily="18" charset="0"/>
            </a:endParaRPr>
          </a:p>
        </p:txBody>
      </p:sp>
      <p:sp>
        <p:nvSpPr>
          <p:cNvPr id="116" name="Google Shape;116;p26"/>
          <p:cNvSpPr txBox="1">
            <a:spLocks noGrp="1"/>
          </p:cNvSpPr>
          <p:nvPr>
            <p:ph type="ctrTitle"/>
          </p:nvPr>
        </p:nvSpPr>
        <p:spPr>
          <a:xfrm>
            <a:off x="1923750" y="1091550"/>
            <a:ext cx="5296500" cy="22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TOÁN</a:t>
            </a:r>
            <a:br>
              <a:rPr lang="en"/>
            </a:br>
            <a:r>
              <a:rPr lang="en"/>
              <a:t>LỚP 5</a:t>
            </a:r>
            <a:endParaRPr/>
          </a:p>
        </p:txBody>
      </p:sp>
      <p:pic>
        <p:nvPicPr>
          <p:cNvPr id="117" name="Google Shape;117;p26"/>
          <p:cNvPicPr preferRelativeResize="0"/>
          <p:nvPr/>
        </p:nvPicPr>
        <p:blipFill>
          <a:blip r:embed="rId4">
            <a:alphaModFix/>
          </a:blip>
          <a:stretch>
            <a:fillRect/>
          </a:stretch>
        </p:blipFill>
        <p:spPr>
          <a:xfrm>
            <a:off x="-305275" y="3528900"/>
            <a:ext cx="3216325" cy="2149201"/>
          </a:xfrm>
          <a:prstGeom prst="rect">
            <a:avLst/>
          </a:prstGeom>
          <a:noFill/>
          <a:ln>
            <a:noFill/>
          </a:ln>
        </p:spPr>
      </p:pic>
      <p:pic>
        <p:nvPicPr>
          <p:cNvPr id="118" name="Google Shape;118;p26"/>
          <p:cNvPicPr preferRelativeResize="0"/>
          <p:nvPr/>
        </p:nvPicPr>
        <p:blipFill>
          <a:blip r:embed="rId3">
            <a:alphaModFix/>
          </a:blip>
          <a:stretch>
            <a:fillRect/>
          </a:stretch>
        </p:blipFill>
        <p:spPr>
          <a:xfrm flipH="1">
            <a:off x="5697579" y="-28575"/>
            <a:ext cx="3803347" cy="3348136"/>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8" descr="Les petits explorateurs | Safari kids, Cartoon illustration, Boy cartoon  characters">
            <a:extLst>
              <a:ext uri="{FF2B5EF4-FFF2-40B4-BE49-F238E27FC236}">
                <a16:creationId xmlns:a16="http://schemas.microsoft.com/office/drawing/2014/main" id="{998573B2-E970-4E10-885C-768B82AD67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a:off x="1177940" y="2174625"/>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12" name="Picture 8" descr="Les petits explorateurs | Safari kids, Cartoon illustration, Boy cartoon  characters">
            <a:extLst>
              <a:ext uri="{FF2B5EF4-FFF2-40B4-BE49-F238E27FC236}">
                <a16:creationId xmlns:a16="http://schemas.microsoft.com/office/drawing/2014/main" id="{7914D127-B379-4EE0-AA86-0C6115E84A5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6831121" y="919133"/>
            <a:ext cx="1909670" cy="2428875"/>
          </a:xfrm>
          <a:prstGeom prst="rect">
            <a:avLst/>
          </a:prstGeom>
          <a:extLst>
            <a:ext uri="{909E8E84-426E-40DD-AFC4-6F175D3DCCD1}">
              <a14:hiddenFill xmlns:a14="http://schemas.microsoft.com/office/drawing/2010/main">
                <a:solidFill>
                  <a:srgbClr val="FFFFFF"/>
                </a:solidFill>
              </a14:hiddenFill>
            </a:ext>
          </a:extLst>
        </p:spPr>
      </p:pic>
      <p:pic>
        <p:nvPicPr>
          <p:cNvPr id="15" name="Picture 4" descr="Man Cartoon png download - 402*832 - Free Transparent National  Archaeological Museum png Download. - CleanPNG / KissPNG">
            <a:extLst>
              <a:ext uri="{FF2B5EF4-FFF2-40B4-BE49-F238E27FC236}">
                <a16:creationId xmlns:a16="http://schemas.microsoft.com/office/drawing/2014/main" id="{516D65C9-6DEB-4FA0-BD4F-9930DBB8D64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3336" r="27900"/>
          <a:stretch/>
        </p:blipFill>
        <p:spPr bwMode="auto">
          <a:xfrm flipH="1">
            <a:off x="377542" y="1496643"/>
            <a:ext cx="1363956" cy="2610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 presetClass="entr" presetSubtype="3" fill="hold" nodeType="afterEffect" p14:presetBounceEnd="40000">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14:bounceEnd="40000">
                                          <p:cBhvr additive="base">
                                            <p:cTn id="13" dur="500" fill="hold"/>
                                            <p:tgtEl>
                                              <p:spTgt spid="118"/>
                                            </p:tgtEl>
                                            <p:attrNameLst>
                                              <p:attrName>ppt_x</p:attrName>
                                            </p:attrNameLst>
                                          </p:cBhvr>
                                          <p:tavLst>
                                            <p:tav tm="0">
                                              <p:val>
                                                <p:strVal val="1+#ppt_w/2"/>
                                              </p:val>
                                            </p:tav>
                                            <p:tav tm="100000">
                                              <p:val>
                                                <p:strVal val="#ppt_x"/>
                                              </p:val>
                                            </p:tav>
                                          </p:tavLst>
                                        </p:anim>
                                        <p:anim calcmode="lin" valueType="num" p14:bounceEnd="40000">
                                          <p:cBhvr additive="base">
                                            <p:cTn id="14" dur="500" fill="hold"/>
                                            <p:tgtEl>
                                              <p:spTgt spid="118"/>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3" fill="hold" nodeType="afterEffect" p14:presetBounceEnd="40000">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14:bounceEnd="40000">
                                          <p:cBhvr additive="base">
                                            <p:cTn id="18"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14:presetBounceEnd="40000">
                                      <p:stCondLst>
                                        <p:cond delay="0"/>
                                      </p:stCondLst>
                                      <p:childTnLst>
                                        <p:set>
                                          <p:cBhvr>
                                            <p:cTn id="22" dur="1" fill="hold">
                                              <p:stCondLst>
                                                <p:cond delay="0"/>
                                              </p:stCondLst>
                                            </p:cTn>
                                            <p:tgtEl>
                                              <p:spTgt spid="117"/>
                                            </p:tgtEl>
                                            <p:attrNameLst>
                                              <p:attrName>style.visibility</p:attrName>
                                            </p:attrNameLst>
                                          </p:cBhvr>
                                          <p:to>
                                            <p:strVal val="visible"/>
                                          </p:to>
                                        </p:set>
                                        <p:anim calcmode="lin" valueType="num" p14:bounceEnd="40000">
                                          <p:cBhvr additive="base">
                                            <p:cTn id="23" dur="500" fill="hold"/>
                                            <p:tgtEl>
                                              <p:spTgt spid="117"/>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1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fill="hold" nodeType="afterEffect" p14:presetBounceEnd="4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40000">
                                          <p:cBhvr additive="base">
                                            <p:cTn id="28"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40000">
                                      <p:stCondLst>
                                        <p:cond delay="200"/>
                                      </p:stCondLst>
                                      <p:childTnLst>
                                        <p:set>
                                          <p:cBhvr>
                                            <p:cTn id="31" dur="1" fill="hold">
                                              <p:stCondLst>
                                                <p:cond delay="0"/>
                                              </p:stCondLst>
                                            </p:cTn>
                                            <p:tgtEl>
                                              <p:spTgt spid="11"/>
                                            </p:tgtEl>
                                            <p:attrNameLst>
                                              <p:attrName>style.visibility</p:attrName>
                                            </p:attrNameLst>
                                          </p:cBhvr>
                                          <p:to>
                                            <p:strVal val="visible"/>
                                          </p:to>
                                        </p:set>
                                        <p:anim calcmode="lin" valueType="num" p14:bounceEnd="40000">
                                          <p:cBhvr additive="base">
                                            <p:cTn id="32"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33" dur="10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3200"/>
                                </p:stCondLst>
                                <p:childTnLst>
                                  <p:par>
                                    <p:cTn id="35" presetID="23" presetClass="entr" presetSubtype="272" fill="hold" grpId="0" nodeType="afterEffect">
                                      <p:stCondLst>
                                        <p:cond delay="0"/>
                                      </p:stCondLst>
                                      <p:iterate type="lt">
                                        <p:tmPct val="10000"/>
                                      </p:iterate>
                                      <p:childTnLst>
                                        <p:set>
                                          <p:cBhvr>
                                            <p:cTn id="36" dur="1" fill="hold">
                                              <p:stCondLst>
                                                <p:cond delay="0"/>
                                              </p:stCondLst>
                                            </p:cTn>
                                            <p:tgtEl>
                                              <p:spTgt spid="116"/>
                                            </p:tgtEl>
                                            <p:attrNameLst>
                                              <p:attrName>style.visibility</p:attrName>
                                            </p:attrNameLst>
                                          </p:cBhvr>
                                          <p:to>
                                            <p:strVal val="visible"/>
                                          </p:to>
                                        </p:set>
                                        <p:anim calcmode="lin" valueType="num">
                                          <p:cBhvr>
                                            <p:cTn id="37" dur="1000" fill="hold"/>
                                            <p:tgtEl>
                                              <p:spTgt spid="116"/>
                                            </p:tgtEl>
                                            <p:attrNameLst>
                                              <p:attrName>ppt_w</p:attrName>
                                            </p:attrNameLst>
                                          </p:cBhvr>
                                          <p:tavLst>
                                            <p:tav tm="0">
                                              <p:val>
                                                <p:strVal val="2/3*#ppt_w"/>
                                              </p:val>
                                            </p:tav>
                                            <p:tav tm="100000">
                                              <p:val>
                                                <p:strVal val="#ppt_w"/>
                                              </p:val>
                                            </p:tav>
                                          </p:tavLst>
                                        </p:anim>
                                        <p:anim calcmode="lin" valueType="num">
                                          <p:cBhvr>
                                            <p:cTn id="38" dur="1000" fill="hold"/>
                                            <p:tgtEl>
                                              <p:spTgt spid="116"/>
                                            </p:tgtEl>
                                            <p:attrNameLst>
                                              <p:attrName>ppt_h</p:attrName>
                                            </p:attrNameLst>
                                          </p:cBhvr>
                                          <p:tavLst>
                                            <p:tav tm="0">
                                              <p:val>
                                                <p:strVal val="2/3*#ppt_h"/>
                                              </p:val>
                                            </p:tav>
                                            <p:tav tm="100000">
                                              <p:val>
                                                <p:strVal val="#ppt_h"/>
                                              </p:val>
                                            </p:tav>
                                          </p:tavLst>
                                        </p:anim>
                                      </p:childTnLst>
                                    </p:cTn>
                                  </p:par>
                                </p:childTnLst>
                              </p:cTn>
                            </p:par>
                            <p:par>
                              <p:cTn id="39" fill="hold">
                                <p:stCondLst>
                                  <p:cond delay="4900"/>
                                </p:stCondLst>
                                <p:childTnLst>
                                  <p:par>
                                    <p:cTn id="40" presetID="23" presetClass="entr" presetSubtype="32" fill="hold" grpId="0" nodeType="afterEffect">
                                      <p:stCondLst>
                                        <p:cond delay="0"/>
                                      </p:stCondLst>
                                      <p:iterate type="lt">
                                        <p:tmPct val="14000"/>
                                      </p:iterate>
                                      <p:childTnLst>
                                        <p:set>
                                          <p:cBhvr>
                                            <p:cTn id="41" dur="1" fill="hold">
                                              <p:stCondLst>
                                                <p:cond delay="0"/>
                                              </p:stCondLst>
                                            </p:cTn>
                                            <p:tgtEl>
                                              <p:spTgt spid="115"/>
                                            </p:tgtEl>
                                            <p:attrNameLst>
                                              <p:attrName>style.visibility</p:attrName>
                                            </p:attrNameLst>
                                          </p:cBhvr>
                                          <p:to>
                                            <p:strVal val="visible"/>
                                          </p:to>
                                        </p:set>
                                        <p:anim calcmode="lin" valueType="num">
                                          <p:cBhvr>
                                            <p:cTn id="42" dur="1000" fill="hold"/>
                                            <p:tgtEl>
                                              <p:spTgt spid="115"/>
                                            </p:tgtEl>
                                            <p:attrNameLst>
                                              <p:attrName>ppt_w</p:attrName>
                                            </p:attrNameLst>
                                          </p:cBhvr>
                                          <p:tavLst>
                                            <p:tav tm="0">
                                              <p:val>
                                                <p:strVal val="4*#ppt_w"/>
                                              </p:val>
                                            </p:tav>
                                            <p:tav tm="100000">
                                              <p:val>
                                                <p:strVal val="#ppt_w"/>
                                              </p:val>
                                            </p:tav>
                                          </p:tavLst>
                                        </p:anim>
                                        <p:anim calcmode="lin" valueType="num">
                                          <p:cBhvr>
                                            <p:cTn id="43" dur="1000" fill="hold"/>
                                            <p:tgtEl>
                                              <p:spTgt spid="1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 presetClass="entr" presetSubtype="3" fill="hold" nodeType="after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additive="base">
                                            <p:cTn id="13" dur="500" fill="hold"/>
                                            <p:tgtEl>
                                              <p:spTgt spid="118"/>
                                            </p:tgtEl>
                                            <p:attrNameLst>
                                              <p:attrName>ppt_x</p:attrName>
                                            </p:attrNameLst>
                                          </p:cBhvr>
                                          <p:tavLst>
                                            <p:tav tm="0">
                                              <p:val>
                                                <p:strVal val="1+#ppt_w/2"/>
                                              </p:val>
                                            </p:tav>
                                            <p:tav tm="100000">
                                              <p:val>
                                                <p:strVal val="#ppt_x"/>
                                              </p:val>
                                            </p:tav>
                                          </p:tavLst>
                                        </p:anim>
                                        <p:anim calcmode="lin" valueType="num">
                                          <p:cBhvr additive="base">
                                            <p:cTn id="14" dur="500" fill="hold"/>
                                            <p:tgtEl>
                                              <p:spTgt spid="118"/>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117"/>
                                            </p:tgtEl>
                                            <p:attrNameLst>
                                              <p:attrName>style.visibility</p:attrName>
                                            </p:attrNameLst>
                                          </p:cBhvr>
                                          <p:to>
                                            <p:strVal val="visible"/>
                                          </p:to>
                                        </p:set>
                                        <p:anim calcmode="lin" valueType="num">
                                          <p:cBhvr additive="base">
                                            <p:cTn id="23" dur="500" fill="hold"/>
                                            <p:tgtEl>
                                              <p:spTgt spid="117"/>
                                            </p:tgtEl>
                                            <p:attrNameLst>
                                              <p:attrName>ppt_x</p:attrName>
                                            </p:attrNameLst>
                                          </p:cBhvr>
                                          <p:tavLst>
                                            <p:tav tm="0">
                                              <p:val>
                                                <p:strVal val="#ppt_x"/>
                                              </p:val>
                                            </p:tav>
                                            <p:tav tm="100000">
                                              <p:val>
                                                <p:strVal val="#ppt_x"/>
                                              </p:val>
                                            </p:tav>
                                          </p:tavLst>
                                        </p:anim>
                                        <p:anim calcmode="lin" valueType="num">
                                          <p:cBhvr additive="base">
                                            <p:cTn id="24" dur="500" fill="hold"/>
                                            <p:tgtEl>
                                              <p:spTgt spid="11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ppt_x"/>
                                              </p:val>
                                            </p:tav>
                                            <p:tav tm="100000">
                                              <p:val>
                                                <p:strVal val="#ppt_x"/>
                                              </p:val>
                                            </p:tav>
                                          </p:tavLst>
                                        </p:anim>
                                        <p:anim calcmode="lin" valueType="num">
                                          <p:cBhvr additive="base">
                                            <p:cTn id="29" dur="1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2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3200"/>
                                </p:stCondLst>
                                <p:childTnLst>
                                  <p:par>
                                    <p:cTn id="35" presetID="23" presetClass="entr" presetSubtype="272" fill="hold" grpId="0" nodeType="afterEffect">
                                      <p:stCondLst>
                                        <p:cond delay="0"/>
                                      </p:stCondLst>
                                      <p:iterate type="lt">
                                        <p:tmPct val="10000"/>
                                      </p:iterate>
                                      <p:childTnLst>
                                        <p:set>
                                          <p:cBhvr>
                                            <p:cTn id="36" dur="1" fill="hold">
                                              <p:stCondLst>
                                                <p:cond delay="0"/>
                                              </p:stCondLst>
                                            </p:cTn>
                                            <p:tgtEl>
                                              <p:spTgt spid="116"/>
                                            </p:tgtEl>
                                            <p:attrNameLst>
                                              <p:attrName>style.visibility</p:attrName>
                                            </p:attrNameLst>
                                          </p:cBhvr>
                                          <p:to>
                                            <p:strVal val="visible"/>
                                          </p:to>
                                        </p:set>
                                        <p:anim calcmode="lin" valueType="num">
                                          <p:cBhvr>
                                            <p:cTn id="37" dur="1000" fill="hold"/>
                                            <p:tgtEl>
                                              <p:spTgt spid="116"/>
                                            </p:tgtEl>
                                            <p:attrNameLst>
                                              <p:attrName>ppt_w</p:attrName>
                                            </p:attrNameLst>
                                          </p:cBhvr>
                                          <p:tavLst>
                                            <p:tav tm="0">
                                              <p:val>
                                                <p:strVal val="2/3*#ppt_w"/>
                                              </p:val>
                                            </p:tav>
                                            <p:tav tm="100000">
                                              <p:val>
                                                <p:strVal val="#ppt_w"/>
                                              </p:val>
                                            </p:tav>
                                          </p:tavLst>
                                        </p:anim>
                                        <p:anim calcmode="lin" valueType="num">
                                          <p:cBhvr>
                                            <p:cTn id="38" dur="1000" fill="hold"/>
                                            <p:tgtEl>
                                              <p:spTgt spid="116"/>
                                            </p:tgtEl>
                                            <p:attrNameLst>
                                              <p:attrName>ppt_h</p:attrName>
                                            </p:attrNameLst>
                                          </p:cBhvr>
                                          <p:tavLst>
                                            <p:tav tm="0">
                                              <p:val>
                                                <p:strVal val="2/3*#ppt_h"/>
                                              </p:val>
                                            </p:tav>
                                            <p:tav tm="100000">
                                              <p:val>
                                                <p:strVal val="#ppt_h"/>
                                              </p:val>
                                            </p:tav>
                                          </p:tavLst>
                                        </p:anim>
                                      </p:childTnLst>
                                    </p:cTn>
                                  </p:par>
                                </p:childTnLst>
                              </p:cTn>
                            </p:par>
                            <p:par>
                              <p:cTn id="39" fill="hold">
                                <p:stCondLst>
                                  <p:cond delay="4900"/>
                                </p:stCondLst>
                                <p:childTnLst>
                                  <p:par>
                                    <p:cTn id="40" presetID="23" presetClass="entr" presetSubtype="32" fill="hold" grpId="0" nodeType="afterEffect">
                                      <p:stCondLst>
                                        <p:cond delay="0"/>
                                      </p:stCondLst>
                                      <p:iterate type="lt">
                                        <p:tmPct val="14000"/>
                                      </p:iterate>
                                      <p:childTnLst>
                                        <p:set>
                                          <p:cBhvr>
                                            <p:cTn id="41" dur="1" fill="hold">
                                              <p:stCondLst>
                                                <p:cond delay="0"/>
                                              </p:stCondLst>
                                            </p:cTn>
                                            <p:tgtEl>
                                              <p:spTgt spid="115"/>
                                            </p:tgtEl>
                                            <p:attrNameLst>
                                              <p:attrName>style.visibility</p:attrName>
                                            </p:attrNameLst>
                                          </p:cBhvr>
                                          <p:to>
                                            <p:strVal val="visible"/>
                                          </p:to>
                                        </p:set>
                                        <p:anim calcmode="lin" valueType="num">
                                          <p:cBhvr>
                                            <p:cTn id="42" dur="1000" fill="hold"/>
                                            <p:tgtEl>
                                              <p:spTgt spid="115"/>
                                            </p:tgtEl>
                                            <p:attrNameLst>
                                              <p:attrName>ppt_w</p:attrName>
                                            </p:attrNameLst>
                                          </p:cBhvr>
                                          <p:tavLst>
                                            <p:tav tm="0">
                                              <p:val>
                                                <p:strVal val="4*#ppt_w"/>
                                              </p:val>
                                            </p:tav>
                                            <p:tav tm="100000">
                                              <p:val>
                                                <p:strVal val="#ppt_w"/>
                                              </p:val>
                                            </p:tav>
                                          </p:tavLst>
                                        </p:anim>
                                        <p:anim calcmode="lin" valueType="num">
                                          <p:cBhvr>
                                            <p:cTn id="43" dur="1000" fill="hold"/>
                                            <p:tgtEl>
                                              <p:spTgt spid="1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414;p34">
            <a:extLst>
              <a:ext uri="{FF2B5EF4-FFF2-40B4-BE49-F238E27FC236}">
                <a16:creationId xmlns:a16="http://schemas.microsoft.com/office/drawing/2014/main" id="{2E222185-6327-47D3-BA86-96CB7F097903}"/>
              </a:ext>
            </a:extLst>
          </p:cNvPr>
          <p:cNvPicPr preferRelativeResize="0"/>
          <p:nvPr/>
        </p:nvPicPr>
        <p:blipFill rotWithShape="1">
          <a:blip r:embed="rId2">
            <a:alphaModFix amt="20000"/>
          </a:blip>
          <a:srcRect t="6807" b="6799"/>
          <a:stretch/>
        </p:blipFill>
        <p:spPr>
          <a:xfrm>
            <a:off x="1452166" y="1373983"/>
            <a:ext cx="7867426" cy="3769518"/>
          </a:xfrm>
          <a:prstGeom prst="rect">
            <a:avLst/>
          </a:prstGeom>
          <a:noFill/>
          <a:ln>
            <a:noFill/>
          </a:ln>
        </p:spPr>
      </p:pic>
      <p:pic>
        <p:nvPicPr>
          <p:cNvPr id="14" name="Google Shape;117;p26">
            <a:extLst>
              <a:ext uri="{FF2B5EF4-FFF2-40B4-BE49-F238E27FC236}">
                <a16:creationId xmlns:a16="http://schemas.microsoft.com/office/drawing/2014/main" id="{3CD2E5C4-DE7E-451A-B754-293411483603}"/>
              </a:ext>
            </a:extLst>
          </p:cNvPr>
          <p:cNvPicPr preferRelativeResize="0"/>
          <p:nvPr/>
        </p:nvPicPr>
        <p:blipFill>
          <a:blip r:embed="rId3">
            <a:alphaModFix/>
          </a:blip>
          <a:stretch>
            <a:fillRect/>
          </a:stretch>
        </p:blipFill>
        <p:spPr>
          <a:xfrm>
            <a:off x="-1833591" y="-196701"/>
            <a:ext cx="3216325" cy="2149201"/>
          </a:xfrm>
          <a:prstGeom prst="rect">
            <a:avLst/>
          </a:prstGeom>
          <a:noFill/>
          <a:ln>
            <a:noFill/>
          </a:ln>
        </p:spPr>
      </p:pic>
      <p:sp>
        <p:nvSpPr>
          <p:cNvPr id="19" name="Oval 18">
            <a:extLst>
              <a:ext uri="{FF2B5EF4-FFF2-40B4-BE49-F238E27FC236}">
                <a16:creationId xmlns:a16="http://schemas.microsoft.com/office/drawing/2014/main" id="{5AE26433-A2E9-4B91-BBDC-5F456641B9B1}"/>
              </a:ext>
            </a:extLst>
          </p:cNvPr>
          <p:cNvSpPr/>
          <p:nvPr/>
        </p:nvSpPr>
        <p:spPr bwMode="auto">
          <a:xfrm>
            <a:off x="1439466" y="1015604"/>
            <a:ext cx="647700" cy="7167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9226" name="Text Box 28">
            <a:extLst>
              <a:ext uri="{FF2B5EF4-FFF2-40B4-BE49-F238E27FC236}">
                <a16:creationId xmlns:a16="http://schemas.microsoft.com/office/drawing/2014/main" id="{4D6EA98E-9A6F-4DD3-8C99-F506AA9E84F5}"/>
              </a:ext>
            </a:extLst>
          </p:cNvPr>
          <p:cNvSpPr txBox="1">
            <a:spLocks noChangeArrowheads="1"/>
          </p:cNvSpPr>
          <p:nvPr/>
        </p:nvSpPr>
        <p:spPr bwMode="gray">
          <a:xfrm>
            <a:off x="437964" y="315504"/>
            <a:ext cx="415499" cy="646331"/>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a:solidFill>
                  <a:schemeClr val="bg1"/>
                </a:solidFill>
                <a:latin typeface="Times New Roman" panose="02020603050405020304" pitchFamily="18" charset="0"/>
                <a:cs typeface="Times New Roman" panose="02020603050405020304" pitchFamily="18" charset="0"/>
              </a:rPr>
              <a:t>1</a:t>
            </a:r>
          </a:p>
        </p:txBody>
      </p:sp>
      <p:sp>
        <p:nvSpPr>
          <p:cNvPr id="31" name="Text Box 40">
            <a:extLst>
              <a:ext uri="{FF2B5EF4-FFF2-40B4-BE49-F238E27FC236}">
                <a16:creationId xmlns:a16="http://schemas.microsoft.com/office/drawing/2014/main" id="{5BDC1360-0871-4F48-B663-D3A46ACA51E4}"/>
              </a:ext>
            </a:extLst>
          </p:cNvPr>
          <p:cNvSpPr txBox="1">
            <a:spLocks noChangeArrowheads="1"/>
          </p:cNvSpPr>
          <p:nvPr/>
        </p:nvSpPr>
        <p:spPr bwMode="auto">
          <a:xfrm>
            <a:off x="1576387" y="1840625"/>
            <a:ext cx="63436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200" b="1">
                <a:latin typeface="Times New Roman" panose="02020603050405020304" pitchFamily="18" charset="0"/>
                <a:cs typeface="Times New Roman" panose="02020603050405020304" pitchFamily="18" charset="0"/>
              </a:rPr>
              <a:t>a)     5 ha;   2 km</a:t>
            </a:r>
            <a:r>
              <a:rPr lang="en-US" altLang="vi-VN" sz="3200" b="1" baseline="30000">
                <a:latin typeface="Times New Roman" panose="02020603050405020304" pitchFamily="18" charset="0"/>
                <a:cs typeface="Times New Roman" panose="02020603050405020304" pitchFamily="18" charset="0"/>
              </a:rPr>
              <a:t>2</a:t>
            </a:r>
            <a:r>
              <a:rPr lang="en-US" altLang="vi-VN" sz="3200" b="1">
                <a:latin typeface="Times New Roman" panose="02020603050405020304" pitchFamily="18" charset="0"/>
                <a:cs typeface="Times New Roman" panose="02020603050405020304" pitchFamily="18" charset="0"/>
              </a:rPr>
              <a:t> </a:t>
            </a:r>
          </a:p>
        </p:txBody>
      </p:sp>
      <p:sp>
        <p:nvSpPr>
          <p:cNvPr id="32" name="Text Box 26">
            <a:extLst>
              <a:ext uri="{FF2B5EF4-FFF2-40B4-BE49-F238E27FC236}">
                <a16:creationId xmlns:a16="http://schemas.microsoft.com/office/drawing/2014/main" id="{91749543-3B07-4BE0-8A5E-2611A19995E5}"/>
              </a:ext>
            </a:extLst>
          </p:cNvPr>
          <p:cNvSpPr txBox="1">
            <a:spLocks noChangeArrowheads="1"/>
          </p:cNvSpPr>
          <p:nvPr/>
        </p:nvSpPr>
        <p:spPr bwMode="auto">
          <a:xfrm>
            <a:off x="1576386" y="2758679"/>
            <a:ext cx="66532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200" b="1">
                <a:latin typeface="Times New Roman" panose="02020603050405020304" pitchFamily="18" charset="0"/>
                <a:cs typeface="Times New Roman" panose="02020603050405020304" pitchFamily="18" charset="0"/>
              </a:rPr>
              <a:t>b)     400dm</a:t>
            </a:r>
            <a:r>
              <a:rPr lang="en-US" altLang="vi-VN" sz="3200" b="1" baseline="30000">
                <a:latin typeface="Times New Roman" panose="02020603050405020304" pitchFamily="18" charset="0"/>
                <a:cs typeface="Times New Roman" panose="02020603050405020304" pitchFamily="18" charset="0"/>
              </a:rPr>
              <a:t>2</a:t>
            </a:r>
            <a:r>
              <a:rPr lang="en-US" altLang="vi-VN" sz="3200" b="1">
                <a:latin typeface="Times New Roman" panose="02020603050405020304" pitchFamily="18" charset="0"/>
                <a:cs typeface="Times New Roman" panose="02020603050405020304" pitchFamily="18" charset="0"/>
              </a:rPr>
              <a:t>;   1500dm</a:t>
            </a:r>
            <a:r>
              <a:rPr lang="en-US" altLang="vi-VN" sz="3200" b="1" baseline="30000">
                <a:latin typeface="Times New Roman" panose="02020603050405020304" pitchFamily="18" charset="0"/>
                <a:cs typeface="Times New Roman" panose="02020603050405020304" pitchFamily="18" charset="0"/>
              </a:rPr>
              <a:t>2</a:t>
            </a:r>
            <a:r>
              <a:rPr lang="en-US" altLang="vi-VN" sz="3200" b="1">
                <a:latin typeface="Times New Roman" panose="02020603050405020304" pitchFamily="18" charset="0"/>
                <a:cs typeface="Times New Roman" panose="02020603050405020304" pitchFamily="18" charset="0"/>
              </a:rPr>
              <a:t>;   70 000 cm</a:t>
            </a:r>
            <a:r>
              <a:rPr lang="en-US" altLang="vi-VN" sz="3200" b="1" baseline="30000">
                <a:latin typeface="Times New Roman" panose="02020603050405020304" pitchFamily="18" charset="0"/>
                <a:cs typeface="Times New Roman" panose="02020603050405020304" pitchFamily="18" charset="0"/>
              </a:rPr>
              <a:t>2  </a:t>
            </a:r>
          </a:p>
        </p:txBody>
      </p:sp>
      <p:sp>
        <p:nvSpPr>
          <p:cNvPr id="6" name="TextBox 5">
            <a:extLst>
              <a:ext uri="{FF2B5EF4-FFF2-40B4-BE49-F238E27FC236}">
                <a16:creationId xmlns:a16="http://schemas.microsoft.com/office/drawing/2014/main" id="{D196DD3A-35F2-4E86-A474-4B3C67E7DA4D}"/>
              </a:ext>
            </a:extLst>
          </p:cNvPr>
          <p:cNvSpPr txBox="1">
            <a:spLocks noChangeArrowheads="1"/>
          </p:cNvSpPr>
          <p:nvPr/>
        </p:nvSpPr>
        <p:spPr bwMode="auto">
          <a:xfrm>
            <a:off x="1382734" y="397997"/>
            <a:ext cx="64912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Viết các số đo sau dưới dạng số đo có đơn vị là </a:t>
            </a:r>
            <a:r>
              <a:rPr lang="en-US" altLang="vi-VN" sz="3200" b="1">
                <a:latin typeface="Times New Roman" panose="02020603050405020304" pitchFamily="18" charset="0"/>
                <a:cs typeface="Times New Roman" panose="02020603050405020304" pitchFamily="18" charset="0"/>
              </a:rPr>
              <a:t>mét vuông</a:t>
            </a:r>
            <a:r>
              <a:rPr lang="en-US" altLang="en-US" sz="3200" b="1">
                <a:latin typeface="Times New Roman" panose="02020603050405020304" pitchFamily="18" charset="0"/>
                <a:cs typeface="Times New Roman" panose="02020603050405020304" pitchFamily="18" charset="0"/>
              </a:rPr>
              <a:t>: </a:t>
            </a:r>
          </a:p>
        </p:txBody>
      </p:sp>
      <p:pic>
        <p:nvPicPr>
          <p:cNvPr id="13" name="Picture 2" descr="IndiBoy - Thợ săn kho báu chóng mặt [v.1.61] Tải xuống APK MOD Miễn phí cho  Android">
            <a:extLst>
              <a:ext uri="{FF2B5EF4-FFF2-40B4-BE49-F238E27FC236}">
                <a16:creationId xmlns:a16="http://schemas.microsoft.com/office/drawing/2014/main" id="{5C97F561-B597-4829-9FFE-82D5224210E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8125" y="-10715"/>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an Cartoon png download - 402*832 - Free Transparent National  Archaeological Museum png Download. - CleanPNG / KissPNG">
            <a:extLst>
              <a:ext uri="{FF2B5EF4-FFF2-40B4-BE49-F238E27FC236}">
                <a16:creationId xmlns:a16="http://schemas.microsoft.com/office/drawing/2014/main" id="{1079FB43-52C8-446B-9E96-E039A0A67E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84113" y="2570107"/>
            <a:ext cx="1538699" cy="261030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B9FFF08D-BA9C-4900-8926-D42399A71CD7}"/>
              </a:ext>
            </a:extLst>
          </p:cNvPr>
          <p:cNvCxnSpPr>
            <a:cxnSpLocks/>
          </p:cNvCxnSpPr>
          <p:nvPr/>
        </p:nvCxnSpPr>
        <p:spPr>
          <a:xfrm>
            <a:off x="3581400" y="1373983"/>
            <a:ext cx="1752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414;p34">
            <a:extLst>
              <a:ext uri="{FF2B5EF4-FFF2-40B4-BE49-F238E27FC236}">
                <a16:creationId xmlns:a16="http://schemas.microsoft.com/office/drawing/2014/main" id="{7DA1E772-CFC8-4948-84DC-1EAF2E5328C1}"/>
              </a:ext>
            </a:extLst>
          </p:cNvPr>
          <p:cNvPicPr preferRelativeResize="0"/>
          <p:nvPr/>
        </p:nvPicPr>
        <p:blipFill rotWithShape="1">
          <a:blip r:embed="rId2">
            <a:alphaModFix amt="20000"/>
          </a:blip>
          <a:srcRect t="6807" b="6799"/>
          <a:stretch/>
        </p:blipFill>
        <p:spPr>
          <a:xfrm>
            <a:off x="1452166" y="1373982"/>
            <a:ext cx="7867426" cy="3823151"/>
          </a:xfrm>
          <a:prstGeom prst="rect">
            <a:avLst/>
          </a:prstGeom>
          <a:noFill/>
          <a:ln>
            <a:noFill/>
          </a:ln>
        </p:spPr>
      </p:pic>
      <p:sp>
        <p:nvSpPr>
          <p:cNvPr id="36" name="Text Box 40">
            <a:extLst>
              <a:ext uri="{FF2B5EF4-FFF2-40B4-BE49-F238E27FC236}">
                <a16:creationId xmlns:a16="http://schemas.microsoft.com/office/drawing/2014/main" id="{41031E5A-00FD-4650-B42D-D87A1C44FB56}"/>
              </a:ext>
            </a:extLst>
          </p:cNvPr>
          <p:cNvSpPr txBox="1">
            <a:spLocks noChangeArrowheads="1"/>
          </p:cNvSpPr>
          <p:nvPr/>
        </p:nvSpPr>
        <p:spPr bwMode="auto">
          <a:xfrm>
            <a:off x="2362200" y="1516290"/>
            <a:ext cx="536171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a) 5 ha =               m</a:t>
            </a:r>
            <a:r>
              <a:rPr lang="en-US" altLang="vi-VN" sz="2550" b="1" baseline="30000">
                <a:latin typeface="Times New Roman" panose="02020603050405020304" pitchFamily="18" charset="0"/>
                <a:cs typeface="Times New Roman" panose="02020603050405020304" pitchFamily="18" charset="0"/>
              </a:rPr>
              <a:t>2</a:t>
            </a:r>
            <a:endParaRPr lang="en-US" altLang="vi-VN" sz="2550" b="1">
              <a:latin typeface="Times New Roman" panose="02020603050405020304" pitchFamily="18" charset="0"/>
              <a:cs typeface="Times New Roman" panose="02020603050405020304" pitchFamily="18" charset="0"/>
            </a:endParaRPr>
          </a:p>
        </p:txBody>
      </p:sp>
      <p:sp>
        <p:nvSpPr>
          <p:cNvPr id="37" name="Text Box 26">
            <a:extLst>
              <a:ext uri="{FF2B5EF4-FFF2-40B4-BE49-F238E27FC236}">
                <a16:creationId xmlns:a16="http://schemas.microsoft.com/office/drawing/2014/main" id="{22B6009E-8BEC-4994-9C1F-E2163BC6A927}"/>
              </a:ext>
            </a:extLst>
          </p:cNvPr>
          <p:cNvSpPr txBox="1">
            <a:spLocks noChangeArrowheads="1"/>
          </p:cNvSpPr>
          <p:nvPr/>
        </p:nvSpPr>
        <p:spPr bwMode="auto">
          <a:xfrm>
            <a:off x="2325290" y="2829549"/>
            <a:ext cx="398142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b) 400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p>
        </p:txBody>
      </p:sp>
      <p:sp>
        <p:nvSpPr>
          <p:cNvPr id="38" name="Text Box 40">
            <a:extLst>
              <a:ext uri="{FF2B5EF4-FFF2-40B4-BE49-F238E27FC236}">
                <a16:creationId xmlns:a16="http://schemas.microsoft.com/office/drawing/2014/main" id="{361F3534-CC42-4FA3-8E30-85D36333B1F5}"/>
              </a:ext>
            </a:extLst>
          </p:cNvPr>
          <p:cNvSpPr txBox="1">
            <a:spLocks noChangeArrowheads="1"/>
          </p:cNvSpPr>
          <p:nvPr/>
        </p:nvSpPr>
        <p:spPr bwMode="auto">
          <a:xfrm>
            <a:off x="2722960" y="2152083"/>
            <a:ext cx="536170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2 km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endParaRPr lang="en-US" altLang="vi-VN" sz="2550" b="1">
              <a:latin typeface="Times New Roman" panose="02020603050405020304" pitchFamily="18" charset="0"/>
              <a:cs typeface="Times New Roman" panose="02020603050405020304" pitchFamily="18" charset="0"/>
            </a:endParaRPr>
          </a:p>
        </p:txBody>
      </p:sp>
      <p:sp>
        <p:nvSpPr>
          <p:cNvPr id="39" name="Text Box 26">
            <a:extLst>
              <a:ext uri="{FF2B5EF4-FFF2-40B4-BE49-F238E27FC236}">
                <a16:creationId xmlns:a16="http://schemas.microsoft.com/office/drawing/2014/main" id="{C6ED7048-29BC-40F0-85FC-CFB30F264F09}"/>
              </a:ext>
            </a:extLst>
          </p:cNvPr>
          <p:cNvSpPr txBox="1">
            <a:spLocks noChangeArrowheads="1"/>
          </p:cNvSpPr>
          <p:nvPr/>
        </p:nvSpPr>
        <p:spPr bwMode="auto">
          <a:xfrm>
            <a:off x="2722958" y="3502252"/>
            <a:ext cx="398142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1500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a:t>
            </a:r>
          </a:p>
        </p:txBody>
      </p:sp>
      <p:sp>
        <p:nvSpPr>
          <p:cNvPr id="40" name="Text Box 26">
            <a:extLst>
              <a:ext uri="{FF2B5EF4-FFF2-40B4-BE49-F238E27FC236}">
                <a16:creationId xmlns:a16="http://schemas.microsoft.com/office/drawing/2014/main" id="{780AE4FA-1582-4DF7-8360-23A22560DB67}"/>
              </a:ext>
            </a:extLst>
          </p:cNvPr>
          <p:cNvSpPr txBox="1">
            <a:spLocks noChangeArrowheads="1"/>
          </p:cNvSpPr>
          <p:nvPr/>
        </p:nvSpPr>
        <p:spPr bwMode="auto">
          <a:xfrm>
            <a:off x="2739627" y="4149952"/>
            <a:ext cx="398142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70 000 cm</a:t>
            </a:r>
            <a:r>
              <a:rPr lang="en-US" altLang="vi-VN" sz="2550" b="1" baseline="30000">
                <a:latin typeface="Times New Roman" panose="02020603050405020304" pitchFamily="18" charset="0"/>
                <a:cs typeface="Times New Roman" panose="02020603050405020304" pitchFamily="18" charset="0"/>
              </a:rPr>
              <a:t>2 </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p>
        </p:txBody>
      </p:sp>
      <p:sp>
        <p:nvSpPr>
          <p:cNvPr id="41" name="Text Box 23">
            <a:extLst>
              <a:ext uri="{FF2B5EF4-FFF2-40B4-BE49-F238E27FC236}">
                <a16:creationId xmlns:a16="http://schemas.microsoft.com/office/drawing/2014/main" id="{6C36703C-60D5-49E2-86AF-691A21C07BB1}"/>
              </a:ext>
            </a:extLst>
          </p:cNvPr>
          <p:cNvSpPr txBox="1">
            <a:spLocks noChangeArrowheads="1"/>
          </p:cNvSpPr>
          <p:nvPr/>
        </p:nvSpPr>
        <p:spPr bwMode="auto">
          <a:xfrm>
            <a:off x="3668316" y="1472237"/>
            <a:ext cx="1284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42" name="Text Box 23">
            <a:extLst>
              <a:ext uri="{FF2B5EF4-FFF2-40B4-BE49-F238E27FC236}">
                <a16:creationId xmlns:a16="http://schemas.microsoft.com/office/drawing/2014/main" id="{E74D1A20-3427-49E6-A302-9E64090FB602}"/>
              </a:ext>
            </a:extLst>
          </p:cNvPr>
          <p:cNvSpPr txBox="1">
            <a:spLocks noChangeArrowheads="1"/>
          </p:cNvSpPr>
          <p:nvPr/>
        </p:nvSpPr>
        <p:spPr bwMode="auto">
          <a:xfrm>
            <a:off x="3971924" y="2163088"/>
            <a:ext cx="12454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43" name="Text Box 23">
            <a:extLst>
              <a:ext uri="{FF2B5EF4-FFF2-40B4-BE49-F238E27FC236}">
                <a16:creationId xmlns:a16="http://schemas.microsoft.com/office/drawing/2014/main" id="{9E0C6F48-D840-47DF-94F6-EC646330BCE4}"/>
              </a:ext>
            </a:extLst>
          </p:cNvPr>
          <p:cNvSpPr txBox="1">
            <a:spLocks noChangeArrowheads="1"/>
          </p:cNvSpPr>
          <p:nvPr/>
        </p:nvSpPr>
        <p:spPr bwMode="auto">
          <a:xfrm>
            <a:off x="4188617" y="2810788"/>
            <a:ext cx="12454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44" name="Text Box 23">
            <a:extLst>
              <a:ext uri="{FF2B5EF4-FFF2-40B4-BE49-F238E27FC236}">
                <a16:creationId xmlns:a16="http://schemas.microsoft.com/office/drawing/2014/main" id="{5925064A-E7EC-45D4-B733-9DD1C9BF111B}"/>
              </a:ext>
            </a:extLst>
          </p:cNvPr>
          <p:cNvSpPr txBox="1">
            <a:spLocks noChangeArrowheads="1"/>
          </p:cNvSpPr>
          <p:nvPr/>
        </p:nvSpPr>
        <p:spPr bwMode="auto">
          <a:xfrm>
            <a:off x="4620815" y="4147859"/>
            <a:ext cx="12454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45" name="Text Box 23">
            <a:extLst>
              <a:ext uri="{FF2B5EF4-FFF2-40B4-BE49-F238E27FC236}">
                <a16:creationId xmlns:a16="http://schemas.microsoft.com/office/drawing/2014/main" id="{A914CC6D-993B-457B-9F30-9AF28D84E5F4}"/>
              </a:ext>
            </a:extLst>
          </p:cNvPr>
          <p:cNvSpPr txBox="1">
            <a:spLocks noChangeArrowheads="1"/>
          </p:cNvSpPr>
          <p:nvPr/>
        </p:nvSpPr>
        <p:spPr bwMode="auto">
          <a:xfrm>
            <a:off x="4306490" y="3458488"/>
            <a:ext cx="12454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10255" name="TextBox 46">
            <a:extLst>
              <a:ext uri="{FF2B5EF4-FFF2-40B4-BE49-F238E27FC236}">
                <a16:creationId xmlns:a16="http://schemas.microsoft.com/office/drawing/2014/main" id="{7F307091-E4DA-4C4C-AC80-FCEDE035FC6B}"/>
              </a:ext>
            </a:extLst>
          </p:cNvPr>
          <p:cNvSpPr txBox="1">
            <a:spLocks noChangeArrowheads="1"/>
          </p:cNvSpPr>
          <p:nvPr/>
        </p:nvSpPr>
        <p:spPr bwMode="auto">
          <a:xfrm>
            <a:off x="1457630" y="449278"/>
            <a:ext cx="63103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Viết các số đo sau dưới dạng số đo có đơn vị là </a:t>
            </a:r>
            <a:r>
              <a:rPr lang="en-US" altLang="en-US" sz="3200" b="1">
                <a:solidFill>
                  <a:srgbClr val="FF0000"/>
                </a:solidFill>
                <a:latin typeface="Times New Roman" panose="02020603050405020304" pitchFamily="18" charset="0"/>
                <a:cs typeface="Times New Roman" panose="02020603050405020304" pitchFamily="18" charset="0"/>
              </a:rPr>
              <a:t>mét vuông</a:t>
            </a:r>
            <a:r>
              <a:rPr lang="en-US" altLang="en-US" sz="3200" b="1">
                <a:latin typeface="Times New Roman" panose="02020603050405020304" pitchFamily="18" charset="0"/>
                <a:cs typeface="Times New Roman" panose="02020603050405020304" pitchFamily="18" charset="0"/>
              </a:rPr>
              <a:t>: </a:t>
            </a:r>
          </a:p>
        </p:txBody>
      </p:sp>
      <p:pic>
        <p:nvPicPr>
          <p:cNvPr id="20" name="Google Shape;117;p26">
            <a:extLst>
              <a:ext uri="{FF2B5EF4-FFF2-40B4-BE49-F238E27FC236}">
                <a16:creationId xmlns:a16="http://schemas.microsoft.com/office/drawing/2014/main" id="{DE7DE62B-ACCA-4D21-9E27-19696D99D167}"/>
              </a:ext>
            </a:extLst>
          </p:cNvPr>
          <p:cNvPicPr preferRelativeResize="0"/>
          <p:nvPr/>
        </p:nvPicPr>
        <p:blipFill>
          <a:blip r:embed="rId3">
            <a:alphaModFix/>
          </a:blip>
          <a:stretch>
            <a:fillRect/>
          </a:stretch>
        </p:blipFill>
        <p:spPr>
          <a:xfrm>
            <a:off x="-1833591" y="-196701"/>
            <a:ext cx="3216325" cy="2149201"/>
          </a:xfrm>
          <a:prstGeom prst="rect">
            <a:avLst/>
          </a:prstGeom>
          <a:noFill/>
          <a:ln>
            <a:noFill/>
          </a:ln>
        </p:spPr>
      </p:pic>
      <p:sp>
        <p:nvSpPr>
          <p:cNvPr id="21" name="Text Box 28">
            <a:extLst>
              <a:ext uri="{FF2B5EF4-FFF2-40B4-BE49-F238E27FC236}">
                <a16:creationId xmlns:a16="http://schemas.microsoft.com/office/drawing/2014/main" id="{7F278BEE-D24B-4545-A6DA-9CACA556E72D}"/>
              </a:ext>
            </a:extLst>
          </p:cNvPr>
          <p:cNvSpPr txBox="1">
            <a:spLocks noChangeArrowheads="1"/>
          </p:cNvSpPr>
          <p:nvPr/>
        </p:nvSpPr>
        <p:spPr bwMode="gray">
          <a:xfrm>
            <a:off x="381000" y="209550"/>
            <a:ext cx="377027" cy="66835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latin typeface="Times New Roman" panose="02020603050405020304" pitchFamily="18" charset="0"/>
                <a:cs typeface="Times New Roman" panose="02020603050405020304" pitchFamily="18" charset="0"/>
              </a:rPr>
              <a:t>1</a:t>
            </a:r>
          </a:p>
        </p:txBody>
      </p:sp>
      <p:pic>
        <p:nvPicPr>
          <p:cNvPr id="22" name="Picture 2" descr="IndiBoy - Thợ săn kho báu chóng mặt [v.1.61] Tải xuống APK MOD Miễn phí cho  Android">
            <a:extLst>
              <a:ext uri="{FF2B5EF4-FFF2-40B4-BE49-F238E27FC236}">
                <a16:creationId xmlns:a16="http://schemas.microsoft.com/office/drawing/2014/main" id="{76818A4A-066A-4831-9E48-F74ECABFE3A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8125" y="-10715"/>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Man Cartoon png download - 402*832 - Free Transparent National  Archaeological Museum png Download. - CleanPNG / KissPNG">
            <a:extLst>
              <a:ext uri="{FF2B5EF4-FFF2-40B4-BE49-F238E27FC236}">
                <a16:creationId xmlns:a16="http://schemas.microsoft.com/office/drawing/2014/main" id="{994B0DF4-7BDA-479C-8DDD-6CA459CF01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84113" y="2570107"/>
            <a:ext cx="1538699" cy="2610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inVertical)">
                                      <p:cBhvr>
                                        <p:cTn id="19" dur="500"/>
                                        <p:tgtEl>
                                          <p:spTgt spid="4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arn(inVertical)">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414;p34">
            <a:extLst>
              <a:ext uri="{FF2B5EF4-FFF2-40B4-BE49-F238E27FC236}">
                <a16:creationId xmlns:a16="http://schemas.microsoft.com/office/drawing/2014/main" id="{5BCFEED0-448C-4009-A3B2-B88E5AD2C9BF}"/>
              </a:ext>
            </a:extLst>
          </p:cNvPr>
          <p:cNvPicPr preferRelativeResize="0"/>
          <p:nvPr/>
        </p:nvPicPr>
        <p:blipFill rotWithShape="1">
          <a:blip r:embed="rId2">
            <a:alphaModFix amt="20000"/>
          </a:blip>
          <a:srcRect t="6807" b="6799"/>
          <a:stretch/>
        </p:blipFill>
        <p:spPr>
          <a:xfrm>
            <a:off x="1452166" y="1373982"/>
            <a:ext cx="7867426" cy="3823151"/>
          </a:xfrm>
          <a:prstGeom prst="rect">
            <a:avLst/>
          </a:prstGeom>
          <a:noFill/>
          <a:ln>
            <a:noFill/>
          </a:ln>
        </p:spPr>
      </p:pic>
      <p:sp>
        <p:nvSpPr>
          <p:cNvPr id="36" name="Text Box 40">
            <a:extLst>
              <a:ext uri="{FF2B5EF4-FFF2-40B4-BE49-F238E27FC236}">
                <a16:creationId xmlns:a16="http://schemas.microsoft.com/office/drawing/2014/main" id="{DB141620-9E03-46F5-A857-727DE09EA23A}"/>
              </a:ext>
            </a:extLst>
          </p:cNvPr>
          <p:cNvSpPr txBox="1">
            <a:spLocks noChangeArrowheads="1"/>
          </p:cNvSpPr>
          <p:nvPr/>
        </p:nvSpPr>
        <p:spPr bwMode="auto">
          <a:xfrm>
            <a:off x="1277542" y="2014538"/>
            <a:ext cx="4925615"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a)  5 ha =              m</a:t>
            </a:r>
            <a:r>
              <a:rPr lang="en-US" altLang="vi-VN" sz="2550" b="1" baseline="30000">
                <a:latin typeface="Times New Roman" panose="02020603050405020304" pitchFamily="18" charset="0"/>
                <a:cs typeface="Times New Roman" panose="02020603050405020304" pitchFamily="18" charset="0"/>
              </a:rPr>
              <a:t>2</a:t>
            </a:r>
            <a:endParaRPr lang="en-US" altLang="vi-VN" sz="2550" b="1">
              <a:latin typeface="Times New Roman" panose="02020603050405020304" pitchFamily="18" charset="0"/>
              <a:cs typeface="Times New Roman" panose="02020603050405020304" pitchFamily="18" charset="0"/>
            </a:endParaRPr>
          </a:p>
        </p:txBody>
      </p:sp>
      <p:sp>
        <p:nvSpPr>
          <p:cNvPr id="41" name="Text Box 23">
            <a:extLst>
              <a:ext uri="{FF2B5EF4-FFF2-40B4-BE49-F238E27FC236}">
                <a16:creationId xmlns:a16="http://schemas.microsoft.com/office/drawing/2014/main" id="{70DBCC97-02E2-412C-B691-E7D8FCF16934}"/>
              </a:ext>
            </a:extLst>
          </p:cNvPr>
          <p:cNvSpPr txBox="1">
            <a:spLocks noChangeArrowheads="1"/>
          </p:cNvSpPr>
          <p:nvPr/>
        </p:nvSpPr>
        <p:spPr bwMode="auto">
          <a:xfrm>
            <a:off x="2627710" y="1970485"/>
            <a:ext cx="13346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11271" name="TextBox 46">
            <a:extLst>
              <a:ext uri="{FF2B5EF4-FFF2-40B4-BE49-F238E27FC236}">
                <a16:creationId xmlns:a16="http://schemas.microsoft.com/office/drawing/2014/main" id="{8E852D18-7237-49F1-ADCA-A61F56D28BF3}"/>
              </a:ext>
            </a:extLst>
          </p:cNvPr>
          <p:cNvSpPr txBox="1">
            <a:spLocks noChangeArrowheads="1"/>
          </p:cNvSpPr>
          <p:nvPr/>
        </p:nvSpPr>
        <p:spPr bwMode="auto">
          <a:xfrm>
            <a:off x="1552575" y="580757"/>
            <a:ext cx="6305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Viết các số đo sau dưới dạng số đo có đơn vị là </a:t>
            </a:r>
            <a:r>
              <a:rPr lang="en-US" altLang="en-US" sz="3200" b="1">
                <a:solidFill>
                  <a:srgbClr val="FF0000"/>
                </a:solidFill>
                <a:latin typeface="Times New Roman" panose="02020603050405020304" pitchFamily="18" charset="0"/>
                <a:cs typeface="Times New Roman" panose="02020603050405020304" pitchFamily="18" charset="0"/>
              </a:rPr>
              <a:t>mét vuông</a:t>
            </a:r>
            <a:r>
              <a:rPr lang="en-US" altLang="en-US" sz="3200" b="1">
                <a:latin typeface="Times New Roman" panose="02020603050405020304" pitchFamily="18" charset="0"/>
                <a:cs typeface="Times New Roman" panose="02020603050405020304" pitchFamily="18" charset="0"/>
              </a:rPr>
              <a:t>: </a:t>
            </a:r>
          </a:p>
        </p:txBody>
      </p:sp>
      <p:sp>
        <p:nvSpPr>
          <p:cNvPr id="20" name="Text Box 40">
            <a:extLst>
              <a:ext uri="{FF2B5EF4-FFF2-40B4-BE49-F238E27FC236}">
                <a16:creationId xmlns:a16="http://schemas.microsoft.com/office/drawing/2014/main" id="{FAFB3776-58FE-424C-AEFA-D46E5E0DDA26}"/>
              </a:ext>
            </a:extLst>
          </p:cNvPr>
          <p:cNvSpPr txBox="1">
            <a:spLocks noChangeArrowheads="1"/>
          </p:cNvSpPr>
          <p:nvPr/>
        </p:nvSpPr>
        <p:spPr bwMode="auto">
          <a:xfrm>
            <a:off x="2649140" y="1934602"/>
            <a:ext cx="114181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solidFill>
                  <a:srgbClr val="FF0000"/>
                </a:solidFill>
                <a:latin typeface="Times New Roman" panose="02020603050405020304" pitchFamily="18" charset="0"/>
                <a:cs typeface="Times New Roman" panose="02020603050405020304" pitchFamily="18" charset="0"/>
              </a:rPr>
              <a:t>50 000</a:t>
            </a:r>
          </a:p>
        </p:txBody>
      </p:sp>
      <p:sp>
        <p:nvSpPr>
          <p:cNvPr id="21" name="Text Box 40">
            <a:extLst>
              <a:ext uri="{FF2B5EF4-FFF2-40B4-BE49-F238E27FC236}">
                <a16:creationId xmlns:a16="http://schemas.microsoft.com/office/drawing/2014/main" id="{50BAC39C-2AD1-411C-B906-39E22CD90181}"/>
              </a:ext>
            </a:extLst>
          </p:cNvPr>
          <p:cNvSpPr txBox="1">
            <a:spLocks noChangeArrowheads="1"/>
          </p:cNvSpPr>
          <p:nvPr/>
        </p:nvSpPr>
        <p:spPr bwMode="auto">
          <a:xfrm>
            <a:off x="4895850" y="2010966"/>
            <a:ext cx="2496741"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ha = 10 000 m</a:t>
            </a:r>
            <a:r>
              <a:rPr lang="en-US" altLang="vi-VN" sz="2250" b="1" baseline="30000">
                <a:solidFill>
                  <a:srgbClr val="FF0000"/>
                </a:solidFill>
                <a:latin typeface="Times New Roman" panose="02020603050405020304" pitchFamily="18" charset="0"/>
                <a:cs typeface="Times New Roman" panose="02020603050405020304" pitchFamily="18" charset="0"/>
              </a:rPr>
              <a:t>2</a:t>
            </a:r>
            <a:endParaRPr lang="en-US" altLang="vi-VN" sz="2250" b="1">
              <a:solidFill>
                <a:srgbClr val="FF0000"/>
              </a:solidFill>
              <a:latin typeface="Times New Roman" panose="02020603050405020304" pitchFamily="18" charset="0"/>
              <a:cs typeface="Times New Roman" panose="02020603050405020304" pitchFamily="18" charset="0"/>
            </a:endParaRPr>
          </a:p>
        </p:txBody>
      </p:sp>
      <p:sp>
        <p:nvSpPr>
          <p:cNvPr id="25" name="Text Box 40">
            <a:extLst>
              <a:ext uri="{FF2B5EF4-FFF2-40B4-BE49-F238E27FC236}">
                <a16:creationId xmlns:a16="http://schemas.microsoft.com/office/drawing/2014/main" id="{627DF0D2-99AC-48F0-B2C5-79509F466073}"/>
              </a:ext>
            </a:extLst>
          </p:cNvPr>
          <p:cNvSpPr txBox="1">
            <a:spLocks noChangeArrowheads="1"/>
          </p:cNvSpPr>
          <p:nvPr/>
        </p:nvSpPr>
        <p:spPr bwMode="auto">
          <a:xfrm>
            <a:off x="4881563" y="2476500"/>
            <a:ext cx="2661047"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5 ha = 10 000 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x 5 </a:t>
            </a:r>
          </a:p>
        </p:txBody>
      </p:sp>
      <p:sp>
        <p:nvSpPr>
          <p:cNvPr id="29" name="Text Box 40">
            <a:extLst>
              <a:ext uri="{FF2B5EF4-FFF2-40B4-BE49-F238E27FC236}">
                <a16:creationId xmlns:a16="http://schemas.microsoft.com/office/drawing/2014/main" id="{D9F050A4-342D-4F41-AB08-EFB3568CB36F}"/>
              </a:ext>
            </a:extLst>
          </p:cNvPr>
          <p:cNvSpPr txBox="1">
            <a:spLocks noChangeArrowheads="1"/>
          </p:cNvSpPr>
          <p:nvPr/>
        </p:nvSpPr>
        <p:spPr bwMode="auto">
          <a:xfrm>
            <a:off x="1692244" y="3017406"/>
            <a:ext cx="3132535"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2 km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endParaRPr lang="en-US" altLang="vi-VN" sz="2550" b="1">
              <a:latin typeface="Times New Roman" panose="02020603050405020304" pitchFamily="18" charset="0"/>
              <a:cs typeface="Times New Roman" panose="02020603050405020304" pitchFamily="18" charset="0"/>
            </a:endParaRPr>
          </a:p>
        </p:txBody>
      </p:sp>
      <p:sp>
        <p:nvSpPr>
          <p:cNvPr id="30" name="Text Box 23">
            <a:extLst>
              <a:ext uri="{FF2B5EF4-FFF2-40B4-BE49-F238E27FC236}">
                <a16:creationId xmlns:a16="http://schemas.microsoft.com/office/drawing/2014/main" id="{78C0219D-1300-4CFF-BDB3-85C0E8D27605}"/>
              </a:ext>
            </a:extLst>
          </p:cNvPr>
          <p:cNvSpPr txBox="1">
            <a:spLocks noChangeArrowheads="1"/>
          </p:cNvSpPr>
          <p:nvPr/>
        </p:nvSpPr>
        <p:spPr bwMode="auto">
          <a:xfrm>
            <a:off x="2988834" y="3010262"/>
            <a:ext cx="13025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31" name="Text Box 40">
            <a:extLst>
              <a:ext uri="{FF2B5EF4-FFF2-40B4-BE49-F238E27FC236}">
                <a16:creationId xmlns:a16="http://schemas.microsoft.com/office/drawing/2014/main" id="{B488A40F-8222-4DD8-8A77-1DD7E282E831}"/>
              </a:ext>
            </a:extLst>
          </p:cNvPr>
          <p:cNvSpPr txBox="1">
            <a:spLocks noChangeArrowheads="1"/>
          </p:cNvSpPr>
          <p:nvPr/>
        </p:nvSpPr>
        <p:spPr bwMode="auto">
          <a:xfrm>
            <a:off x="4824778" y="3063840"/>
            <a:ext cx="2970609"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km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1 000 000 m</a:t>
            </a:r>
            <a:r>
              <a:rPr lang="en-US" altLang="vi-VN" sz="2250" b="1" baseline="30000">
                <a:solidFill>
                  <a:srgbClr val="FF0000"/>
                </a:solidFill>
                <a:latin typeface="Times New Roman" panose="02020603050405020304" pitchFamily="18" charset="0"/>
                <a:cs typeface="Times New Roman" panose="02020603050405020304" pitchFamily="18" charset="0"/>
              </a:rPr>
              <a:t>2</a:t>
            </a:r>
            <a:endParaRPr lang="en-US" altLang="vi-VN" sz="2250" b="1">
              <a:solidFill>
                <a:srgbClr val="FF0000"/>
              </a:solidFill>
              <a:latin typeface="Times New Roman" panose="02020603050405020304" pitchFamily="18" charset="0"/>
              <a:cs typeface="Times New Roman" panose="02020603050405020304" pitchFamily="18" charset="0"/>
            </a:endParaRPr>
          </a:p>
        </p:txBody>
      </p:sp>
      <p:sp>
        <p:nvSpPr>
          <p:cNvPr id="49" name="Text Box 40">
            <a:extLst>
              <a:ext uri="{FF2B5EF4-FFF2-40B4-BE49-F238E27FC236}">
                <a16:creationId xmlns:a16="http://schemas.microsoft.com/office/drawing/2014/main" id="{A7DDB53D-3717-4FA4-9062-538E119CA788}"/>
              </a:ext>
            </a:extLst>
          </p:cNvPr>
          <p:cNvSpPr txBox="1">
            <a:spLocks noChangeArrowheads="1"/>
          </p:cNvSpPr>
          <p:nvPr/>
        </p:nvSpPr>
        <p:spPr bwMode="auto">
          <a:xfrm>
            <a:off x="4817635" y="3478178"/>
            <a:ext cx="3193256"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2 km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1 000 000 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x 2</a:t>
            </a:r>
          </a:p>
        </p:txBody>
      </p:sp>
      <p:sp>
        <p:nvSpPr>
          <p:cNvPr id="50" name="Text Box 40">
            <a:extLst>
              <a:ext uri="{FF2B5EF4-FFF2-40B4-BE49-F238E27FC236}">
                <a16:creationId xmlns:a16="http://schemas.microsoft.com/office/drawing/2014/main" id="{A0EFE42D-9D4C-413B-ADD9-3B05D7745583}"/>
              </a:ext>
            </a:extLst>
          </p:cNvPr>
          <p:cNvSpPr txBox="1">
            <a:spLocks noChangeArrowheads="1"/>
          </p:cNvSpPr>
          <p:nvPr/>
        </p:nvSpPr>
        <p:spPr bwMode="auto">
          <a:xfrm>
            <a:off x="2881677" y="2963664"/>
            <a:ext cx="1516856"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solidFill>
                  <a:srgbClr val="FF0000"/>
                </a:solidFill>
                <a:latin typeface="Times New Roman" panose="02020603050405020304" pitchFamily="18" charset="0"/>
                <a:cs typeface="Times New Roman" panose="02020603050405020304" pitchFamily="18" charset="0"/>
              </a:rPr>
              <a:t>2 000 000</a:t>
            </a:r>
          </a:p>
        </p:txBody>
      </p:sp>
      <p:pic>
        <p:nvPicPr>
          <p:cNvPr id="22" name="Google Shape;117;p26">
            <a:extLst>
              <a:ext uri="{FF2B5EF4-FFF2-40B4-BE49-F238E27FC236}">
                <a16:creationId xmlns:a16="http://schemas.microsoft.com/office/drawing/2014/main" id="{00122607-8239-409E-A4E4-CED42CE7F9AB}"/>
              </a:ext>
            </a:extLst>
          </p:cNvPr>
          <p:cNvPicPr preferRelativeResize="0"/>
          <p:nvPr/>
        </p:nvPicPr>
        <p:blipFill>
          <a:blip r:embed="rId3">
            <a:alphaModFix/>
          </a:blip>
          <a:stretch>
            <a:fillRect/>
          </a:stretch>
        </p:blipFill>
        <p:spPr>
          <a:xfrm>
            <a:off x="-1833591" y="-196701"/>
            <a:ext cx="3216325" cy="2149201"/>
          </a:xfrm>
          <a:prstGeom prst="rect">
            <a:avLst/>
          </a:prstGeom>
          <a:noFill/>
          <a:ln>
            <a:noFill/>
          </a:ln>
        </p:spPr>
      </p:pic>
      <p:sp>
        <p:nvSpPr>
          <p:cNvPr id="23" name="Text Box 28">
            <a:extLst>
              <a:ext uri="{FF2B5EF4-FFF2-40B4-BE49-F238E27FC236}">
                <a16:creationId xmlns:a16="http://schemas.microsoft.com/office/drawing/2014/main" id="{AF3BC9DF-DC92-45A2-A9A8-6B7C25D8B800}"/>
              </a:ext>
            </a:extLst>
          </p:cNvPr>
          <p:cNvSpPr txBox="1">
            <a:spLocks noChangeArrowheads="1"/>
          </p:cNvSpPr>
          <p:nvPr/>
        </p:nvSpPr>
        <p:spPr bwMode="gray">
          <a:xfrm>
            <a:off x="381000" y="209550"/>
            <a:ext cx="377027" cy="66835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latin typeface="Times New Roman" panose="02020603050405020304" pitchFamily="18" charset="0"/>
                <a:cs typeface="Times New Roman" panose="02020603050405020304" pitchFamily="18" charset="0"/>
              </a:rPr>
              <a:t>1</a:t>
            </a:r>
          </a:p>
        </p:txBody>
      </p:sp>
      <p:pic>
        <p:nvPicPr>
          <p:cNvPr id="24" name="Picture 2" descr="IndiBoy - Thợ săn kho báu chóng mặt [v.1.61] Tải xuống APK MOD Miễn phí cho  Android">
            <a:extLst>
              <a:ext uri="{FF2B5EF4-FFF2-40B4-BE49-F238E27FC236}">
                <a16:creationId xmlns:a16="http://schemas.microsoft.com/office/drawing/2014/main" id="{A750F2AD-AE32-420B-8650-CECA2DABF4F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8125" y="-10715"/>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Man Cartoon png download - 402*832 - Free Transparent National  Archaeological Museum png Download. - CleanPNG / KissPNG">
            <a:extLst>
              <a:ext uri="{FF2B5EF4-FFF2-40B4-BE49-F238E27FC236}">
                <a16:creationId xmlns:a16="http://schemas.microsoft.com/office/drawing/2014/main" id="{D1A37B1A-0B81-44CA-AACC-C9B6D71467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84113" y="2570107"/>
            <a:ext cx="1538699" cy="2610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xit" presetSubtype="21" fill="hold" grpId="1" nodeType="withEffect">
                                  <p:stCondLst>
                                    <p:cond delay="0"/>
                                  </p:stCondLst>
                                  <p:childTnLst>
                                    <p:animEffect transition="out" filter="barn(inVertical)">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par>
                                <p:cTn id="58" presetID="16" presetClass="exit" presetSubtype="21" fill="hold" grpId="1" nodeType="withEffect">
                                  <p:stCondLst>
                                    <p:cond delay="0"/>
                                  </p:stCondLst>
                                  <p:childTnLst>
                                    <p:animEffect transition="out" filter="barn(inVertical)">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49"/>
                                        </p:tgtEl>
                                      </p:cBhvr>
                                    </p:animEffect>
                                    <p:set>
                                      <p:cBhvr>
                                        <p:cTn id="66"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P spid="41" grpId="1"/>
      <p:bldP spid="20" grpId="0"/>
      <p:bldP spid="21" grpId="0"/>
      <p:bldP spid="21" grpId="1"/>
      <p:bldP spid="25" grpId="0"/>
      <p:bldP spid="25" grpId="1"/>
      <p:bldP spid="29" grpId="0"/>
      <p:bldP spid="30" grpId="0"/>
      <p:bldP spid="30" grpId="1"/>
      <p:bldP spid="31" grpId="0"/>
      <p:bldP spid="31" grpId="1"/>
      <p:bldP spid="49" grpId="0"/>
      <p:bldP spid="49" grpId="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oogle Shape;414;p34">
            <a:extLst>
              <a:ext uri="{FF2B5EF4-FFF2-40B4-BE49-F238E27FC236}">
                <a16:creationId xmlns:a16="http://schemas.microsoft.com/office/drawing/2014/main" id="{A79ECA07-5D37-4F45-B259-E3BDE3DC9550}"/>
              </a:ext>
            </a:extLst>
          </p:cNvPr>
          <p:cNvPicPr preferRelativeResize="0"/>
          <p:nvPr/>
        </p:nvPicPr>
        <p:blipFill rotWithShape="1">
          <a:blip r:embed="rId2">
            <a:alphaModFix amt="20000"/>
          </a:blip>
          <a:srcRect t="6807" b="6799"/>
          <a:stretch/>
        </p:blipFill>
        <p:spPr>
          <a:xfrm>
            <a:off x="1452166" y="1373982"/>
            <a:ext cx="7867426" cy="3823151"/>
          </a:xfrm>
          <a:prstGeom prst="rect">
            <a:avLst/>
          </a:prstGeom>
          <a:noFill/>
          <a:ln>
            <a:noFill/>
          </a:ln>
        </p:spPr>
      </p:pic>
      <p:sp>
        <p:nvSpPr>
          <p:cNvPr id="12293" name="TextBox 46">
            <a:extLst>
              <a:ext uri="{FF2B5EF4-FFF2-40B4-BE49-F238E27FC236}">
                <a16:creationId xmlns:a16="http://schemas.microsoft.com/office/drawing/2014/main" id="{6B223D5F-30E0-41A2-84A3-8251CFF1E4D5}"/>
              </a:ext>
            </a:extLst>
          </p:cNvPr>
          <p:cNvSpPr txBox="1">
            <a:spLocks noChangeArrowheads="1"/>
          </p:cNvSpPr>
          <p:nvPr/>
        </p:nvSpPr>
        <p:spPr bwMode="auto">
          <a:xfrm>
            <a:off x="1382734" y="461987"/>
            <a:ext cx="64753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Viết các số đo sau dưới dạng số đo có đơn vị là </a:t>
            </a:r>
            <a:r>
              <a:rPr lang="en-US" altLang="en-US" sz="3200" b="1">
                <a:solidFill>
                  <a:srgbClr val="FF0000"/>
                </a:solidFill>
                <a:latin typeface="Times New Roman" panose="02020603050405020304" pitchFamily="18" charset="0"/>
                <a:cs typeface="Times New Roman" panose="02020603050405020304" pitchFamily="18" charset="0"/>
              </a:rPr>
              <a:t>mét vuông</a:t>
            </a:r>
            <a:r>
              <a:rPr lang="en-US" altLang="en-US" sz="3200" b="1">
                <a:latin typeface="Times New Roman" panose="02020603050405020304" pitchFamily="18" charset="0"/>
                <a:cs typeface="Times New Roman" panose="02020603050405020304" pitchFamily="18" charset="0"/>
              </a:rPr>
              <a:t>: </a:t>
            </a:r>
          </a:p>
        </p:txBody>
      </p:sp>
      <p:sp>
        <p:nvSpPr>
          <p:cNvPr id="21" name="Text Box 40">
            <a:extLst>
              <a:ext uri="{FF2B5EF4-FFF2-40B4-BE49-F238E27FC236}">
                <a16:creationId xmlns:a16="http://schemas.microsoft.com/office/drawing/2014/main" id="{9F1CEECF-B986-4373-B916-FFDA98691923}"/>
              </a:ext>
            </a:extLst>
          </p:cNvPr>
          <p:cNvSpPr txBox="1">
            <a:spLocks noChangeArrowheads="1"/>
          </p:cNvSpPr>
          <p:nvPr/>
        </p:nvSpPr>
        <p:spPr bwMode="auto">
          <a:xfrm>
            <a:off x="5112544" y="2085975"/>
            <a:ext cx="2213372"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dm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m</a:t>
            </a:r>
            <a:r>
              <a:rPr lang="en-US" altLang="vi-VN" sz="2250" b="1" baseline="30000">
                <a:solidFill>
                  <a:srgbClr val="FF0000"/>
                </a:solidFill>
                <a:latin typeface="Times New Roman" panose="02020603050405020304" pitchFamily="18" charset="0"/>
                <a:cs typeface="Times New Roman" panose="02020603050405020304" pitchFamily="18" charset="0"/>
              </a:rPr>
              <a:t>2</a:t>
            </a:r>
            <a:endParaRPr lang="en-US" altLang="vi-VN" sz="2250" b="1">
              <a:solidFill>
                <a:srgbClr val="FF0000"/>
              </a:solidFill>
              <a:latin typeface="Times New Roman" panose="02020603050405020304" pitchFamily="18" charset="0"/>
              <a:cs typeface="Times New Roman" panose="02020603050405020304" pitchFamily="18" charset="0"/>
            </a:endParaRPr>
          </a:p>
        </p:txBody>
      </p:sp>
      <p:sp>
        <p:nvSpPr>
          <p:cNvPr id="12295" name="Text Box 26">
            <a:extLst>
              <a:ext uri="{FF2B5EF4-FFF2-40B4-BE49-F238E27FC236}">
                <a16:creationId xmlns:a16="http://schemas.microsoft.com/office/drawing/2014/main" id="{33A1A58A-0361-4771-9EAB-A3A847006667}"/>
              </a:ext>
            </a:extLst>
          </p:cNvPr>
          <p:cNvSpPr txBox="1">
            <a:spLocks noChangeArrowheads="1"/>
          </p:cNvSpPr>
          <p:nvPr/>
        </p:nvSpPr>
        <p:spPr bwMode="auto">
          <a:xfrm>
            <a:off x="1385888" y="2031206"/>
            <a:ext cx="36576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b) 400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p>
        </p:txBody>
      </p:sp>
      <p:sp>
        <p:nvSpPr>
          <p:cNvPr id="53" name="Text Box 23">
            <a:extLst>
              <a:ext uri="{FF2B5EF4-FFF2-40B4-BE49-F238E27FC236}">
                <a16:creationId xmlns:a16="http://schemas.microsoft.com/office/drawing/2014/main" id="{ADB67B48-B035-4C89-8EB9-B145C2BD43DC}"/>
              </a:ext>
            </a:extLst>
          </p:cNvPr>
          <p:cNvSpPr txBox="1">
            <a:spLocks noChangeArrowheads="1"/>
          </p:cNvSpPr>
          <p:nvPr/>
        </p:nvSpPr>
        <p:spPr bwMode="auto">
          <a:xfrm>
            <a:off x="3221831" y="1977629"/>
            <a:ext cx="1144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55" name="Text Box 23">
            <a:extLst>
              <a:ext uri="{FF2B5EF4-FFF2-40B4-BE49-F238E27FC236}">
                <a16:creationId xmlns:a16="http://schemas.microsoft.com/office/drawing/2014/main" id="{85012609-DFF8-415E-B689-52A7CBBF7C7F}"/>
              </a:ext>
            </a:extLst>
          </p:cNvPr>
          <p:cNvSpPr txBox="1">
            <a:spLocks noChangeArrowheads="1"/>
          </p:cNvSpPr>
          <p:nvPr/>
        </p:nvSpPr>
        <p:spPr bwMode="auto">
          <a:xfrm>
            <a:off x="3230960" y="2867053"/>
            <a:ext cx="8739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56" name="Text Box 26">
            <a:extLst>
              <a:ext uri="{FF2B5EF4-FFF2-40B4-BE49-F238E27FC236}">
                <a16:creationId xmlns:a16="http://schemas.microsoft.com/office/drawing/2014/main" id="{7D082D94-0A36-444E-A76F-C0996C792508}"/>
              </a:ext>
            </a:extLst>
          </p:cNvPr>
          <p:cNvSpPr txBox="1">
            <a:spLocks noChangeArrowheads="1"/>
          </p:cNvSpPr>
          <p:nvPr/>
        </p:nvSpPr>
        <p:spPr bwMode="auto">
          <a:xfrm>
            <a:off x="1667669" y="2850384"/>
            <a:ext cx="308491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1500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a:t>
            </a:r>
          </a:p>
        </p:txBody>
      </p:sp>
      <p:sp>
        <p:nvSpPr>
          <p:cNvPr id="57" name="Text Box 40">
            <a:extLst>
              <a:ext uri="{FF2B5EF4-FFF2-40B4-BE49-F238E27FC236}">
                <a16:creationId xmlns:a16="http://schemas.microsoft.com/office/drawing/2014/main" id="{230A56EF-2AAF-4697-B41D-0B6DDD490696}"/>
              </a:ext>
            </a:extLst>
          </p:cNvPr>
          <p:cNvSpPr txBox="1">
            <a:spLocks noChangeArrowheads="1"/>
          </p:cNvSpPr>
          <p:nvPr/>
        </p:nvSpPr>
        <p:spPr bwMode="auto">
          <a:xfrm>
            <a:off x="3275410" y="2031206"/>
            <a:ext cx="347663"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FF0000"/>
                </a:solidFill>
                <a:latin typeface="Times New Roman" panose="02020603050405020304" pitchFamily="18" charset="0"/>
                <a:cs typeface="Times New Roman" panose="02020603050405020304" pitchFamily="18" charset="0"/>
              </a:rPr>
              <a:t>4</a:t>
            </a:r>
          </a:p>
        </p:txBody>
      </p:sp>
      <p:sp>
        <p:nvSpPr>
          <p:cNvPr id="60" name="Text Box 40">
            <a:extLst>
              <a:ext uri="{FF2B5EF4-FFF2-40B4-BE49-F238E27FC236}">
                <a16:creationId xmlns:a16="http://schemas.microsoft.com/office/drawing/2014/main" id="{706F063F-5548-4BA0-B389-C39EABD14E0C}"/>
              </a:ext>
            </a:extLst>
          </p:cNvPr>
          <p:cNvSpPr txBox="1">
            <a:spLocks noChangeArrowheads="1"/>
          </p:cNvSpPr>
          <p:nvPr/>
        </p:nvSpPr>
        <p:spPr bwMode="auto">
          <a:xfrm>
            <a:off x="3348832" y="2826571"/>
            <a:ext cx="564356"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FF0000"/>
                </a:solidFill>
                <a:latin typeface="Times New Roman" panose="02020603050405020304" pitchFamily="18" charset="0"/>
                <a:cs typeface="Times New Roman" panose="02020603050405020304" pitchFamily="18" charset="0"/>
              </a:rPr>
              <a:t>15</a:t>
            </a:r>
          </a:p>
        </p:txBody>
      </p:sp>
      <p:grpSp>
        <p:nvGrpSpPr>
          <p:cNvPr id="2" name="Group 1">
            <a:extLst>
              <a:ext uri="{FF2B5EF4-FFF2-40B4-BE49-F238E27FC236}">
                <a16:creationId xmlns:a16="http://schemas.microsoft.com/office/drawing/2014/main" id="{B79FF680-F7FE-4CEA-AF10-C67BEDE52790}"/>
              </a:ext>
            </a:extLst>
          </p:cNvPr>
          <p:cNvGrpSpPr>
            <a:grpSpLocks/>
          </p:cNvGrpSpPr>
          <p:nvPr/>
        </p:nvGrpSpPr>
        <p:grpSpPr bwMode="auto">
          <a:xfrm>
            <a:off x="6028959" y="1918097"/>
            <a:ext cx="617478" cy="784830"/>
            <a:chOff x="4446918" y="3356992"/>
            <a:chExt cx="823030" cy="1046092"/>
          </a:xfrm>
        </p:grpSpPr>
        <p:sp>
          <p:nvSpPr>
            <p:cNvPr id="12315" name="Text Box 53">
              <a:extLst>
                <a:ext uri="{FF2B5EF4-FFF2-40B4-BE49-F238E27FC236}">
                  <a16:creationId xmlns:a16="http://schemas.microsoft.com/office/drawing/2014/main" id="{988231C1-D558-4526-8B88-97F08902BD08}"/>
                </a:ext>
              </a:extLst>
            </p:cNvPr>
            <p:cNvSpPr txBox="1">
              <a:spLocks noChangeArrowheads="1"/>
            </p:cNvSpPr>
            <p:nvPr/>
          </p:nvSpPr>
          <p:spPr bwMode="auto">
            <a:xfrm>
              <a:off x="4446918" y="3356992"/>
              <a:ext cx="823030" cy="104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a:t>
              </a:r>
            </a:p>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100</a:t>
              </a:r>
            </a:p>
          </p:txBody>
        </p:sp>
        <p:sp>
          <p:nvSpPr>
            <p:cNvPr id="23" name="Line 54">
              <a:extLst>
                <a:ext uri="{FF2B5EF4-FFF2-40B4-BE49-F238E27FC236}">
                  <a16:creationId xmlns:a16="http://schemas.microsoft.com/office/drawing/2014/main" id="{A4D6C193-2462-445F-9660-6372AD712294}"/>
                </a:ext>
              </a:extLst>
            </p:cNvPr>
            <p:cNvSpPr>
              <a:spLocks noChangeShapeType="1"/>
            </p:cNvSpPr>
            <p:nvPr/>
          </p:nvSpPr>
          <p:spPr bwMode="auto">
            <a:xfrm>
              <a:off x="4644192" y="3867997"/>
              <a:ext cx="453874"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250">
                <a:solidFill>
                  <a:srgbClr val="FF0000"/>
                </a:solidFill>
              </a:endParaRPr>
            </a:p>
          </p:txBody>
        </p:sp>
      </p:grpSp>
      <p:sp>
        <p:nvSpPr>
          <p:cNvPr id="28" name="Text Box 40">
            <a:extLst>
              <a:ext uri="{FF2B5EF4-FFF2-40B4-BE49-F238E27FC236}">
                <a16:creationId xmlns:a16="http://schemas.microsoft.com/office/drawing/2014/main" id="{264D7DE3-CFB3-41C7-B65A-3C3B1100AB4B}"/>
              </a:ext>
            </a:extLst>
          </p:cNvPr>
          <p:cNvSpPr txBox="1">
            <a:spLocks noChangeArrowheads="1"/>
          </p:cNvSpPr>
          <p:nvPr/>
        </p:nvSpPr>
        <p:spPr bwMode="auto">
          <a:xfrm>
            <a:off x="5077619" y="2880149"/>
            <a:ext cx="2214563"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dm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m</a:t>
            </a:r>
            <a:r>
              <a:rPr lang="en-US" altLang="vi-VN" sz="2250" b="1" baseline="30000">
                <a:solidFill>
                  <a:srgbClr val="FF0000"/>
                </a:solidFill>
                <a:latin typeface="Times New Roman" panose="02020603050405020304" pitchFamily="18" charset="0"/>
                <a:cs typeface="Times New Roman" panose="02020603050405020304" pitchFamily="18" charset="0"/>
              </a:rPr>
              <a:t>2</a:t>
            </a:r>
            <a:endParaRPr lang="en-US" altLang="vi-VN" sz="2250" b="1">
              <a:solidFill>
                <a:srgbClr val="FF0000"/>
              </a:solidFill>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396C9C66-6D7F-4EF0-999C-1C90231BB70F}"/>
              </a:ext>
            </a:extLst>
          </p:cNvPr>
          <p:cNvGrpSpPr>
            <a:grpSpLocks/>
          </p:cNvGrpSpPr>
          <p:nvPr/>
        </p:nvGrpSpPr>
        <p:grpSpPr bwMode="auto">
          <a:xfrm>
            <a:off x="5995225" y="2712271"/>
            <a:ext cx="617478" cy="784830"/>
            <a:chOff x="4446918" y="3356992"/>
            <a:chExt cx="823030" cy="1046092"/>
          </a:xfrm>
        </p:grpSpPr>
        <p:sp>
          <p:nvSpPr>
            <p:cNvPr id="12313" name="Text Box 53">
              <a:extLst>
                <a:ext uri="{FF2B5EF4-FFF2-40B4-BE49-F238E27FC236}">
                  <a16:creationId xmlns:a16="http://schemas.microsoft.com/office/drawing/2014/main" id="{1266001E-8245-40A3-BC0C-F55438D34A28}"/>
                </a:ext>
              </a:extLst>
            </p:cNvPr>
            <p:cNvSpPr txBox="1">
              <a:spLocks noChangeArrowheads="1"/>
            </p:cNvSpPr>
            <p:nvPr/>
          </p:nvSpPr>
          <p:spPr bwMode="auto">
            <a:xfrm>
              <a:off x="4446918" y="3356992"/>
              <a:ext cx="823030" cy="104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a:t>
              </a:r>
            </a:p>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100</a:t>
              </a:r>
            </a:p>
          </p:txBody>
        </p:sp>
        <p:sp>
          <p:nvSpPr>
            <p:cNvPr id="32" name="Line 54">
              <a:extLst>
                <a:ext uri="{FF2B5EF4-FFF2-40B4-BE49-F238E27FC236}">
                  <a16:creationId xmlns:a16="http://schemas.microsoft.com/office/drawing/2014/main" id="{99F46A24-E0CF-4825-B836-F51E8EAF178D}"/>
                </a:ext>
              </a:extLst>
            </p:cNvPr>
            <p:cNvSpPr>
              <a:spLocks noChangeShapeType="1"/>
            </p:cNvSpPr>
            <p:nvPr/>
          </p:nvSpPr>
          <p:spPr bwMode="auto">
            <a:xfrm>
              <a:off x="4644193" y="3867997"/>
              <a:ext cx="453874"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250">
                <a:solidFill>
                  <a:srgbClr val="FF0000"/>
                </a:solidFill>
              </a:endParaRPr>
            </a:p>
          </p:txBody>
        </p:sp>
      </p:grpSp>
      <p:sp>
        <p:nvSpPr>
          <p:cNvPr id="33" name="Text Box 40">
            <a:extLst>
              <a:ext uri="{FF2B5EF4-FFF2-40B4-BE49-F238E27FC236}">
                <a16:creationId xmlns:a16="http://schemas.microsoft.com/office/drawing/2014/main" id="{4357C8B3-3D40-4516-BFB9-0D32898F826B}"/>
              </a:ext>
            </a:extLst>
          </p:cNvPr>
          <p:cNvSpPr txBox="1">
            <a:spLocks noChangeArrowheads="1"/>
          </p:cNvSpPr>
          <p:nvPr/>
        </p:nvSpPr>
        <p:spPr bwMode="auto">
          <a:xfrm>
            <a:off x="2850357" y="2408635"/>
            <a:ext cx="1289447"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400 : 100</a:t>
            </a:r>
          </a:p>
        </p:txBody>
      </p:sp>
      <p:sp>
        <p:nvSpPr>
          <p:cNvPr id="36" name="Text Box 40">
            <a:extLst>
              <a:ext uri="{FF2B5EF4-FFF2-40B4-BE49-F238E27FC236}">
                <a16:creationId xmlns:a16="http://schemas.microsoft.com/office/drawing/2014/main" id="{B0FDD16E-A1F5-4363-B5AF-A4437F8CAE3A}"/>
              </a:ext>
            </a:extLst>
          </p:cNvPr>
          <p:cNvSpPr txBox="1">
            <a:spLocks noChangeArrowheads="1"/>
          </p:cNvSpPr>
          <p:nvPr/>
        </p:nvSpPr>
        <p:spPr bwMode="auto">
          <a:xfrm>
            <a:off x="2863056" y="3274246"/>
            <a:ext cx="1468041"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1500 : 100</a:t>
            </a:r>
          </a:p>
        </p:txBody>
      </p:sp>
      <p:sp>
        <p:nvSpPr>
          <p:cNvPr id="37" name="Text Box 40">
            <a:extLst>
              <a:ext uri="{FF2B5EF4-FFF2-40B4-BE49-F238E27FC236}">
                <a16:creationId xmlns:a16="http://schemas.microsoft.com/office/drawing/2014/main" id="{1067185D-CED3-4033-8259-79E40FAECF84}"/>
              </a:ext>
            </a:extLst>
          </p:cNvPr>
          <p:cNvSpPr txBox="1">
            <a:spLocks noChangeArrowheads="1"/>
          </p:cNvSpPr>
          <p:nvPr/>
        </p:nvSpPr>
        <p:spPr bwMode="auto">
          <a:xfrm>
            <a:off x="5008960" y="3799897"/>
            <a:ext cx="2321719"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cm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a:t>
            </a:r>
          </a:p>
        </p:txBody>
      </p:sp>
      <p:sp>
        <p:nvSpPr>
          <p:cNvPr id="38" name="Text Box 26">
            <a:extLst>
              <a:ext uri="{FF2B5EF4-FFF2-40B4-BE49-F238E27FC236}">
                <a16:creationId xmlns:a16="http://schemas.microsoft.com/office/drawing/2014/main" id="{34FE0C20-B802-49C1-A0EA-0A227D712684}"/>
              </a:ext>
            </a:extLst>
          </p:cNvPr>
          <p:cNvSpPr txBox="1">
            <a:spLocks noChangeArrowheads="1"/>
          </p:cNvSpPr>
          <p:nvPr/>
        </p:nvSpPr>
        <p:spPr bwMode="auto">
          <a:xfrm>
            <a:off x="1629966" y="3745128"/>
            <a:ext cx="3000375"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70 000 cm</a:t>
            </a:r>
            <a:r>
              <a:rPr lang="en-US" altLang="vi-VN" sz="2550" b="1" baseline="30000">
                <a:latin typeface="Times New Roman" panose="02020603050405020304" pitchFamily="18" charset="0"/>
                <a:cs typeface="Times New Roman" panose="02020603050405020304" pitchFamily="18" charset="0"/>
              </a:rPr>
              <a:t>2 </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p>
        </p:txBody>
      </p:sp>
      <p:sp>
        <p:nvSpPr>
          <p:cNvPr id="39" name="Text Box 40">
            <a:extLst>
              <a:ext uri="{FF2B5EF4-FFF2-40B4-BE49-F238E27FC236}">
                <a16:creationId xmlns:a16="http://schemas.microsoft.com/office/drawing/2014/main" id="{20884DF8-B301-440A-A946-133CEF968A5A}"/>
              </a:ext>
            </a:extLst>
          </p:cNvPr>
          <p:cNvSpPr txBox="1">
            <a:spLocks noChangeArrowheads="1"/>
          </p:cNvSpPr>
          <p:nvPr/>
        </p:nvSpPr>
        <p:spPr bwMode="auto">
          <a:xfrm>
            <a:off x="3519488" y="3729650"/>
            <a:ext cx="347663"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FF0000"/>
                </a:solidFill>
                <a:latin typeface="Times New Roman" panose="02020603050405020304" pitchFamily="18" charset="0"/>
                <a:cs typeface="Times New Roman" panose="02020603050405020304" pitchFamily="18" charset="0"/>
              </a:rPr>
              <a:t>7</a:t>
            </a:r>
          </a:p>
        </p:txBody>
      </p:sp>
      <p:grpSp>
        <p:nvGrpSpPr>
          <p:cNvPr id="40" name="Group 39">
            <a:extLst>
              <a:ext uri="{FF2B5EF4-FFF2-40B4-BE49-F238E27FC236}">
                <a16:creationId xmlns:a16="http://schemas.microsoft.com/office/drawing/2014/main" id="{CC26D9CF-FCA1-43D7-88E5-65F7CC4D2D1D}"/>
              </a:ext>
            </a:extLst>
          </p:cNvPr>
          <p:cNvGrpSpPr>
            <a:grpSpLocks/>
          </p:cNvGrpSpPr>
          <p:nvPr/>
        </p:nvGrpSpPr>
        <p:grpSpPr bwMode="auto">
          <a:xfrm>
            <a:off x="5889698" y="3622492"/>
            <a:ext cx="978153" cy="784830"/>
            <a:chOff x="4206521" y="3356992"/>
            <a:chExt cx="1303822" cy="1047730"/>
          </a:xfrm>
        </p:grpSpPr>
        <p:sp>
          <p:nvSpPr>
            <p:cNvPr id="12311" name="Text Box 53">
              <a:extLst>
                <a:ext uri="{FF2B5EF4-FFF2-40B4-BE49-F238E27FC236}">
                  <a16:creationId xmlns:a16="http://schemas.microsoft.com/office/drawing/2014/main" id="{45F1FBD8-2142-44DC-B670-9D6C4D9AB91C}"/>
                </a:ext>
              </a:extLst>
            </p:cNvPr>
            <p:cNvSpPr txBox="1">
              <a:spLocks noChangeArrowheads="1"/>
            </p:cNvSpPr>
            <p:nvPr/>
          </p:nvSpPr>
          <p:spPr bwMode="auto">
            <a:xfrm>
              <a:off x="4206521" y="3356992"/>
              <a:ext cx="1303822" cy="104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a:t>
              </a:r>
            </a:p>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10 000</a:t>
              </a:r>
            </a:p>
          </p:txBody>
        </p:sp>
        <p:sp>
          <p:nvSpPr>
            <p:cNvPr id="42" name="Line 54">
              <a:extLst>
                <a:ext uri="{FF2B5EF4-FFF2-40B4-BE49-F238E27FC236}">
                  <a16:creationId xmlns:a16="http://schemas.microsoft.com/office/drawing/2014/main" id="{763E9E34-E2CB-4D34-AC89-5EC94E7C1033}"/>
                </a:ext>
              </a:extLst>
            </p:cNvPr>
            <p:cNvSpPr>
              <a:spLocks noChangeShapeType="1"/>
            </p:cNvSpPr>
            <p:nvPr/>
          </p:nvSpPr>
          <p:spPr bwMode="auto">
            <a:xfrm>
              <a:off x="4471990" y="3868797"/>
              <a:ext cx="834781"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250">
                <a:solidFill>
                  <a:srgbClr val="FF0000"/>
                </a:solidFill>
              </a:endParaRPr>
            </a:p>
          </p:txBody>
        </p:sp>
      </p:grpSp>
      <p:sp>
        <p:nvSpPr>
          <p:cNvPr id="43" name="Text Box 40">
            <a:extLst>
              <a:ext uri="{FF2B5EF4-FFF2-40B4-BE49-F238E27FC236}">
                <a16:creationId xmlns:a16="http://schemas.microsoft.com/office/drawing/2014/main" id="{D5B2499E-6691-4B26-B9FD-76FB6B4C893A}"/>
              </a:ext>
            </a:extLst>
          </p:cNvPr>
          <p:cNvSpPr txBox="1">
            <a:spLocks noChangeArrowheads="1"/>
          </p:cNvSpPr>
          <p:nvPr/>
        </p:nvSpPr>
        <p:spPr bwMode="auto">
          <a:xfrm>
            <a:off x="2794398" y="4178515"/>
            <a:ext cx="2045494"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70 000 : 10 000</a:t>
            </a:r>
          </a:p>
        </p:txBody>
      </p:sp>
      <p:pic>
        <p:nvPicPr>
          <p:cNvPr id="35" name="Google Shape;117;p26">
            <a:extLst>
              <a:ext uri="{FF2B5EF4-FFF2-40B4-BE49-F238E27FC236}">
                <a16:creationId xmlns:a16="http://schemas.microsoft.com/office/drawing/2014/main" id="{698F703E-6765-44B1-813F-3E69746FEBE6}"/>
              </a:ext>
            </a:extLst>
          </p:cNvPr>
          <p:cNvPicPr preferRelativeResize="0"/>
          <p:nvPr/>
        </p:nvPicPr>
        <p:blipFill>
          <a:blip r:embed="rId3">
            <a:alphaModFix/>
          </a:blip>
          <a:stretch>
            <a:fillRect/>
          </a:stretch>
        </p:blipFill>
        <p:spPr>
          <a:xfrm>
            <a:off x="-1833591" y="-196701"/>
            <a:ext cx="3216325" cy="2149201"/>
          </a:xfrm>
          <a:prstGeom prst="rect">
            <a:avLst/>
          </a:prstGeom>
          <a:noFill/>
          <a:ln>
            <a:noFill/>
          </a:ln>
        </p:spPr>
      </p:pic>
      <p:sp>
        <p:nvSpPr>
          <p:cNvPr id="41" name="Text Box 28">
            <a:extLst>
              <a:ext uri="{FF2B5EF4-FFF2-40B4-BE49-F238E27FC236}">
                <a16:creationId xmlns:a16="http://schemas.microsoft.com/office/drawing/2014/main" id="{ED224FDE-04B0-4D6E-BA60-8DC06AC1BDD2}"/>
              </a:ext>
            </a:extLst>
          </p:cNvPr>
          <p:cNvSpPr txBox="1">
            <a:spLocks noChangeArrowheads="1"/>
          </p:cNvSpPr>
          <p:nvPr/>
        </p:nvSpPr>
        <p:spPr bwMode="gray">
          <a:xfrm>
            <a:off x="381000" y="209550"/>
            <a:ext cx="377027" cy="66835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latin typeface="Times New Roman" panose="02020603050405020304" pitchFamily="18" charset="0"/>
                <a:cs typeface="Times New Roman" panose="02020603050405020304" pitchFamily="18" charset="0"/>
              </a:rPr>
              <a:t>1</a:t>
            </a:r>
          </a:p>
        </p:txBody>
      </p:sp>
      <p:pic>
        <p:nvPicPr>
          <p:cNvPr id="44" name="Picture 2" descr="IndiBoy - Thợ săn kho báu chóng mặt [v.1.61] Tải xuống APK MOD Miễn phí cho  Android">
            <a:extLst>
              <a:ext uri="{FF2B5EF4-FFF2-40B4-BE49-F238E27FC236}">
                <a16:creationId xmlns:a16="http://schemas.microsoft.com/office/drawing/2014/main" id="{957E46BC-7056-4691-8122-EAF79A5F139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8125" y="-10715"/>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Man Cartoon png download - 402*832 - Free Transparent National  Archaeological Museum png Download. - CleanPNG / KissPNG">
            <a:extLst>
              <a:ext uri="{FF2B5EF4-FFF2-40B4-BE49-F238E27FC236}">
                <a16:creationId xmlns:a16="http://schemas.microsoft.com/office/drawing/2014/main" id="{3C6F0419-AF8B-4108-A7AE-5647EC4972C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84113" y="2570107"/>
            <a:ext cx="1538699" cy="2610307"/>
          </a:xfrm>
          <a:prstGeom prst="rect">
            <a:avLst/>
          </a:prstGeom>
          <a:noFill/>
          <a:extLst>
            <a:ext uri="{909E8E84-426E-40DD-AFC4-6F175D3DCCD1}">
              <a14:hiddenFill xmlns:a14="http://schemas.microsoft.com/office/drawing/2010/main">
                <a:solidFill>
                  <a:srgbClr val="FFFFFF"/>
                </a:solidFill>
              </a14:hiddenFill>
            </a:ext>
          </a:extLst>
        </p:spPr>
      </p:pic>
      <p:pic>
        <p:nvPicPr>
          <p:cNvPr id="47" name="Google Shape;1255;p48">
            <a:hlinkClick r:id="rId7" action="ppaction://hlinksldjump"/>
            <a:extLst>
              <a:ext uri="{FF2B5EF4-FFF2-40B4-BE49-F238E27FC236}">
                <a16:creationId xmlns:a16="http://schemas.microsoft.com/office/drawing/2014/main" id="{53742DED-7F4C-4CAD-95BE-C9E9D4AEB962}"/>
              </a:ext>
            </a:extLst>
          </p:cNvPr>
          <p:cNvPicPr preferRelativeResize="0"/>
          <p:nvPr/>
        </p:nvPicPr>
        <p:blipFill>
          <a:blip r:embed="rId8">
            <a:alphaModFix/>
          </a:blip>
          <a:stretch>
            <a:fillRect/>
          </a:stretch>
        </p:blipFill>
        <p:spPr>
          <a:xfrm>
            <a:off x="7697432" y="3998259"/>
            <a:ext cx="1469686" cy="1154402"/>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barn(inVertical)">
                                      <p:cBhvr>
                                        <p:cTn id="20" dur="500"/>
                                        <p:tgtEl>
                                          <p:spTgt spid="57"/>
                                        </p:tgtEl>
                                      </p:cBhvr>
                                    </p:animEffect>
                                  </p:childTnLst>
                                </p:cTn>
                              </p:par>
                              <p:par>
                                <p:cTn id="21" presetID="16" presetClass="exit" presetSubtype="21" fill="hold" grpId="1" nodeType="withEffect">
                                  <p:stCondLst>
                                    <p:cond delay="0"/>
                                  </p:stCondLst>
                                  <p:childTnLst>
                                    <p:animEffect transition="out" filter="barn(inVertic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16" presetClass="exit" presetSubtype="21" fill="hold" grpId="0" nodeType="withEffect">
                                  <p:stCondLst>
                                    <p:cond delay="0"/>
                                  </p:stCondLst>
                                  <p:childTnLst>
                                    <p:animEffect transition="out" filter="barn(inVertical)">
                                      <p:cBhvr>
                                        <p:cTn id="25" dur="500"/>
                                        <p:tgtEl>
                                          <p:spTgt spid="53"/>
                                        </p:tgtEl>
                                      </p:cBhvr>
                                    </p:animEffect>
                                    <p:set>
                                      <p:cBhvr>
                                        <p:cTn id="26" dur="1" fill="hold">
                                          <p:stCondLst>
                                            <p:cond delay="499"/>
                                          </p:stCondLst>
                                        </p:cTn>
                                        <p:tgtEl>
                                          <p:spTgt spid="53"/>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6" presetClass="exit" presetSubtype="21" fill="hold" nodeType="withEffect">
                                  <p:stCondLst>
                                    <p:cond delay="0"/>
                                  </p:stCondLst>
                                  <p:childTnLst>
                                    <p:animEffect transition="out" filter="barn(inVertic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1"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barn(inVertical)">
                                      <p:cBhvr>
                                        <p:cTn id="55" dur="500"/>
                                        <p:tgtEl>
                                          <p:spTgt spid="60"/>
                                        </p:tgtEl>
                                      </p:cBhvr>
                                    </p:animEffect>
                                  </p:childTnLst>
                                </p:cTn>
                              </p:par>
                              <p:par>
                                <p:cTn id="56" presetID="16" presetClass="exit" presetSubtype="21" fill="hold" nodeType="withEffect">
                                  <p:stCondLst>
                                    <p:cond delay="0"/>
                                  </p:stCondLst>
                                  <p:childTnLst>
                                    <p:animEffect transition="out" filter="barn(inVertic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16" presetClass="exit" presetSubtype="21" fill="hold" grpId="0" nodeType="withEffect">
                                  <p:stCondLst>
                                    <p:cond delay="0"/>
                                  </p:stCondLst>
                                  <p:childTnLst>
                                    <p:animEffect transition="out" filter="barn(inVertical)">
                                      <p:cBhvr>
                                        <p:cTn id="63" dur="500"/>
                                        <p:tgtEl>
                                          <p:spTgt spid="55"/>
                                        </p:tgtEl>
                                      </p:cBhvr>
                                    </p:animEffect>
                                    <p:set>
                                      <p:cBhvr>
                                        <p:cTn id="64" dur="1" fill="hold">
                                          <p:stCondLst>
                                            <p:cond delay="499"/>
                                          </p:stCondLst>
                                        </p:cTn>
                                        <p:tgtEl>
                                          <p:spTgt spid="55"/>
                                        </p:tgtEl>
                                        <p:attrNameLst>
                                          <p:attrName>style.visibility</p:attrName>
                                        </p:attrNameLst>
                                      </p:cBhvr>
                                      <p:to>
                                        <p:strVal val="hidden"/>
                                      </p:to>
                                    </p:set>
                                  </p:childTnLst>
                                </p:cTn>
                              </p:par>
                              <p:par>
                                <p:cTn id="65" presetID="16" presetClass="exit" presetSubtype="21" fill="hold" grpId="1" nodeType="withEffect">
                                  <p:stCondLst>
                                    <p:cond delay="0"/>
                                  </p:stCondLst>
                                  <p:childTnLst>
                                    <p:animEffect transition="out" filter="barn(inVertical)">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par>
                                <p:cTn id="73" presetID="16" presetClass="entr" presetSubtype="21"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barn(inVertical)">
                                      <p:cBhvr>
                                        <p:cTn id="75" dur="500"/>
                                        <p:tgtEl>
                                          <p:spTgt spid="40"/>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barn(inVertical)">
                                      <p:cBhvr>
                                        <p:cTn id="80" dur="500"/>
                                        <p:tgtEl>
                                          <p:spTgt spid="4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barn(inVertical)">
                                      <p:cBhvr>
                                        <p:cTn id="85" dur="500"/>
                                        <p:tgtEl>
                                          <p:spTgt spid="39"/>
                                        </p:tgtEl>
                                      </p:cBhvr>
                                    </p:animEffect>
                                  </p:childTnLst>
                                </p:cTn>
                              </p:par>
                              <p:par>
                                <p:cTn id="86" presetID="16" presetClass="exit" presetSubtype="21" fill="hold" grpId="1" nodeType="withEffect">
                                  <p:stCondLst>
                                    <p:cond delay="0"/>
                                  </p:stCondLst>
                                  <p:childTnLst>
                                    <p:animEffect transition="out" filter="barn(inVertical)">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6" presetClass="exit" presetSubtype="21" fill="hold" grpId="1" nodeType="withEffect">
                                  <p:stCondLst>
                                    <p:cond delay="0"/>
                                  </p:stCondLst>
                                  <p:childTnLst>
                                    <p:animEffect transition="out" filter="barn(inVertical)">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16" presetClass="exit" presetSubtype="21" fill="hold" nodeType="withEffect">
                                  <p:stCondLst>
                                    <p:cond delay="0"/>
                                  </p:stCondLst>
                                  <p:childTnLst>
                                    <p:animEffect transition="out" filter="barn(inVertical)">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53" grpId="0"/>
      <p:bldP spid="55" grpId="0"/>
      <p:bldP spid="55" grpId="1"/>
      <p:bldP spid="57" grpId="0"/>
      <p:bldP spid="60" grpId="0"/>
      <p:bldP spid="28" grpId="0"/>
      <p:bldP spid="28" grpId="1"/>
      <p:bldP spid="33" grpId="0"/>
      <p:bldP spid="33" grpId="1"/>
      <p:bldP spid="36" grpId="0"/>
      <p:bldP spid="36" grpId="1"/>
      <p:bldP spid="37" grpId="0"/>
      <p:bldP spid="37" grpId="1"/>
      <p:bldP spid="39" grpId="0"/>
      <p:bldP spid="43" grpId="0"/>
      <p:bldP spid="4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117;p26">
            <a:extLst>
              <a:ext uri="{FF2B5EF4-FFF2-40B4-BE49-F238E27FC236}">
                <a16:creationId xmlns:a16="http://schemas.microsoft.com/office/drawing/2014/main" id="{5745E826-3D94-4EB1-A283-C6114FF92735}"/>
              </a:ext>
            </a:extLst>
          </p:cNvPr>
          <p:cNvPicPr preferRelativeResize="0"/>
          <p:nvPr/>
        </p:nvPicPr>
        <p:blipFill>
          <a:blip r:embed="rId2">
            <a:alphaModFix/>
          </a:blip>
          <a:stretch>
            <a:fillRect/>
          </a:stretch>
        </p:blipFill>
        <p:spPr>
          <a:xfrm>
            <a:off x="-1769518" y="-180984"/>
            <a:ext cx="3216325" cy="2149201"/>
          </a:xfrm>
          <a:prstGeom prst="rect">
            <a:avLst/>
          </a:prstGeom>
          <a:noFill/>
          <a:ln>
            <a:noFill/>
          </a:ln>
        </p:spPr>
      </p:pic>
      <p:pic>
        <p:nvPicPr>
          <p:cNvPr id="22" name="Google Shape;134;p28">
            <a:extLst>
              <a:ext uri="{FF2B5EF4-FFF2-40B4-BE49-F238E27FC236}">
                <a16:creationId xmlns:a16="http://schemas.microsoft.com/office/drawing/2014/main" id="{AECEE5B0-7774-4813-911D-41E8A08F9936}"/>
              </a:ext>
            </a:extLst>
          </p:cNvPr>
          <p:cNvPicPr preferRelativeResize="0"/>
          <p:nvPr/>
        </p:nvPicPr>
        <p:blipFill>
          <a:blip r:embed="rId3">
            <a:alphaModFix amt="20000"/>
          </a:blip>
          <a:stretch>
            <a:fillRect/>
          </a:stretch>
        </p:blipFill>
        <p:spPr>
          <a:xfrm>
            <a:off x="1271916" y="31523"/>
            <a:ext cx="8088449" cy="2658050"/>
          </a:xfrm>
          <a:prstGeom prst="rect">
            <a:avLst/>
          </a:prstGeom>
          <a:noFill/>
          <a:ln>
            <a:noFill/>
          </a:ln>
        </p:spPr>
      </p:pic>
      <p:pic>
        <p:nvPicPr>
          <p:cNvPr id="21" name="Google Shape;1226;p45">
            <a:extLst>
              <a:ext uri="{FF2B5EF4-FFF2-40B4-BE49-F238E27FC236}">
                <a16:creationId xmlns:a16="http://schemas.microsoft.com/office/drawing/2014/main" id="{1CADB3A1-ADA2-4434-B4B3-4704539B78DD}"/>
              </a:ext>
            </a:extLst>
          </p:cNvPr>
          <p:cNvPicPr preferRelativeResize="0"/>
          <p:nvPr/>
        </p:nvPicPr>
        <p:blipFill>
          <a:blip r:embed="rId4">
            <a:alphaModFix/>
          </a:blip>
          <a:stretch>
            <a:fillRect/>
          </a:stretch>
        </p:blipFill>
        <p:spPr>
          <a:xfrm>
            <a:off x="6720462" y="3361439"/>
            <a:ext cx="2533440" cy="1748018"/>
          </a:xfrm>
          <a:prstGeom prst="rect">
            <a:avLst/>
          </a:prstGeom>
          <a:noFill/>
          <a:ln>
            <a:noFill/>
          </a:ln>
        </p:spPr>
      </p:pic>
      <p:sp>
        <p:nvSpPr>
          <p:cNvPr id="13327" name="Text Box 28">
            <a:extLst>
              <a:ext uri="{FF2B5EF4-FFF2-40B4-BE49-F238E27FC236}">
                <a16:creationId xmlns:a16="http://schemas.microsoft.com/office/drawing/2014/main" id="{EE0FFE36-4276-4E27-AC02-9D2F9FB28C3A}"/>
              </a:ext>
            </a:extLst>
          </p:cNvPr>
          <p:cNvSpPr txBox="1">
            <a:spLocks noChangeArrowheads="1"/>
          </p:cNvSpPr>
          <p:nvPr/>
        </p:nvSpPr>
        <p:spPr bwMode="gray">
          <a:xfrm>
            <a:off x="-28050" y="124175"/>
            <a:ext cx="9900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b="1">
                <a:solidFill>
                  <a:schemeClr val="bg1"/>
                </a:solidFill>
                <a:latin typeface="Times New Roman" panose="02020603050405020304" pitchFamily="18" charset="0"/>
                <a:cs typeface="Times New Roman" panose="02020603050405020304" pitchFamily="18" charset="0"/>
              </a:rPr>
              <a:t>2</a:t>
            </a:r>
          </a:p>
        </p:txBody>
      </p:sp>
      <p:sp>
        <p:nvSpPr>
          <p:cNvPr id="9" name="Rectangle 4">
            <a:extLst>
              <a:ext uri="{FF2B5EF4-FFF2-40B4-BE49-F238E27FC236}">
                <a16:creationId xmlns:a16="http://schemas.microsoft.com/office/drawing/2014/main" id="{AC0E4856-8290-4FED-862A-76C9A34A844D}"/>
              </a:ext>
            </a:extLst>
          </p:cNvPr>
          <p:cNvSpPr>
            <a:spLocks noChangeArrowheads="1"/>
          </p:cNvSpPr>
          <p:nvPr/>
        </p:nvSpPr>
        <p:spPr bwMode="auto">
          <a:xfrm>
            <a:off x="2235994" y="897731"/>
            <a:ext cx="445294" cy="1223963"/>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1" hangingPunct="1">
              <a:defRPr/>
            </a:pPr>
            <a:endParaRPr lang="en-US" altLang="en-US" sz="2625" b="1" dirty="0">
              <a:solidFill>
                <a:srgbClr val="FF0000"/>
              </a:solidFill>
              <a:latin typeface="Times New Roman" panose="02020603050405020304" pitchFamily="18" charset="0"/>
              <a:cs typeface="Times New Roman" pitchFamily="18" charset="0"/>
            </a:endParaRPr>
          </a:p>
          <a:p>
            <a:pPr algn="ctr" eaLnBrk="1" hangingPunct="1">
              <a:defRPr/>
            </a:pPr>
            <a:r>
              <a:rPr lang="en-US" altLang="en-US" sz="3000" b="1" dirty="0">
                <a:solidFill>
                  <a:srgbClr val="FF0000"/>
                </a:solidFill>
                <a:latin typeface="Times New Roman" pitchFamily="18" charset="0"/>
                <a:cs typeface="Times New Roman" pitchFamily="18" charset="0"/>
              </a:rPr>
              <a:t>&lt;</a:t>
            </a:r>
          </a:p>
          <a:p>
            <a:pPr algn="ctr" eaLnBrk="1" hangingPunct="1">
              <a:defRPr/>
            </a:pPr>
            <a:r>
              <a:rPr lang="en-US" altLang="en-US" sz="3000" b="1" dirty="0">
                <a:solidFill>
                  <a:srgbClr val="FF0000"/>
                </a:solidFill>
                <a:latin typeface="Times New Roman" pitchFamily="18" charset="0"/>
                <a:cs typeface="Times New Roman" pitchFamily="18" charset="0"/>
              </a:rPr>
              <a:t>&gt;</a:t>
            </a:r>
          </a:p>
          <a:p>
            <a:pPr algn="ctr" eaLnBrk="1" hangingPunct="1">
              <a:defRPr/>
            </a:pPr>
            <a:r>
              <a:rPr lang="en-US" altLang="en-US" sz="3000" b="1" dirty="0">
                <a:solidFill>
                  <a:srgbClr val="FF0000"/>
                </a:solidFill>
                <a:latin typeface="Times New Roman" pitchFamily="18" charset="0"/>
                <a:cs typeface="Times New Roman" pitchFamily="18" charset="0"/>
              </a:rPr>
              <a:t>=</a:t>
            </a:r>
          </a:p>
          <a:p>
            <a:pPr algn="ctr" eaLnBrk="1" hangingPunct="1">
              <a:defRPr/>
            </a:pPr>
            <a:endParaRPr lang="en-US" altLang="en-US" sz="2625" b="1" dirty="0">
              <a:solidFill>
                <a:srgbClr val="000000"/>
              </a:solidFill>
              <a:latin typeface="Times New Roman" pitchFamily="18" charset="0"/>
              <a:cs typeface="Times New Roman" pitchFamily="18" charset="0"/>
            </a:endParaRPr>
          </a:p>
        </p:txBody>
      </p:sp>
      <p:sp>
        <p:nvSpPr>
          <p:cNvPr id="13318" name="TextBox 9">
            <a:extLst>
              <a:ext uri="{FF2B5EF4-FFF2-40B4-BE49-F238E27FC236}">
                <a16:creationId xmlns:a16="http://schemas.microsoft.com/office/drawing/2014/main" id="{B2165596-D9A1-400E-B3DD-97FD808E9C7A}"/>
              </a:ext>
            </a:extLst>
          </p:cNvPr>
          <p:cNvSpPr txBox="1">
            <a:spLocks noChangeArrowheads="1"/>
          </p:cNvSpPr>
          <p:nvPr/>
        </p:nvSpPr>
        <p:spPr bwMode="auto">
          <a:xfrm>
            <a:off x="2736056" y="1232713"/>
            <a:ext cx="3250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a:solidFill>
                  <a:srgbClr val="FF0000"/>
                </a:solidFill>
                <a:latin typeface="Times New Roman" panose="02020603050405020304" pitchFamily="18" charset="0"/>
                <a:cs typeface="Times New Roman" panose="02020603050405020304" pitchFamily="18" charset="0"/>
              </a:rPr>
              <a:t>?</a:t>
            </a:r>
          </a:p>
        </p:txBody>
      </p:sp>
      <p:sp>
        <p:nvSpPr>
          <p:cNvPr id="13319" name="Text Box 13">
            <a:extLst>
              <a:ext uri="{FF2B5EF4-FFF2-40B4-BE49-F238E27FC236}">
                <a16:creationId xmlns:a16="http://schemas.microsoft.com/office/drawing/2014/main" id="{216A46E3-0269-457F-A4B5-58D72DC842AD}"/>
              </a:ext>
            </a:extLst>
          </p:cNvPr>
          <p:cNvSpPr txBox="1">
            <a:spLocks noChangeArrowheads="1"/>
          </p:cNvSpPr>
          <p:nvPr/>
        </p:nvSpPr>
        <p:spPr bwMode="auto">
          <a:xfrm>
            <a:off x="3059906" y="1275160"/>
            <a:ext cx="3671888"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 2 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9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29 dm</a:t>
            </a:r>
            <a:r>
              <a:rPr lang="en-US" altLang="vi-VN" sz="2550" b="1" baseline="30000">
                <a:latin typeface="Times New Roman" panose="02020603050405020304" pitchFamily="18" charset="0"/>
                <a:cs typeface="Times New Roman" panose="02020603050405020304" pitchFamily="18" charset="0"/>
              </a:rPr>
              <a:t>2</a:t>
            </a:r>
          </a:p>
        </p:txBody>
      </p:sp>
      <p:sp>
        <p:nvSpPr>
          <p:cNvPr id="13320" name="Text Box 14">
            <a:extLst>
              <a:ext uri="{FF2B5EF4-FFF2-40B4-BE49-F238E27FC236}">
                <a16:creationId xmlns:a16="http://schemas.microsoft.com/office/drawing/2014/main" id="{29FE59D1-57B7-4040-9F42-491F53F1D643}"/>
              </a:ext>
            </a:extLst>
          </p:cNvPr>
          <p:cNvSpPr txBox="1">
            <a:spLocks noChangeArrowheads="1"/>
          </p:cNvSpPr>
          <p:nvPr/>
        </p:nvSpPr>
        <p:spPr bwMode="auto">
          <a:xfrm>
            <a:off x="3119438" y="1980010"/>
            <a:ext cx="382905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790 ha … 79 km</a:t>
            </a:r>
            <a:r>
              <a:rPr lang="en-US" altLang="vi-VN" sz="2550" b="1" baseline="30000">
                <a:latin typeface="Times New Roman" panose="02020603050405020304" pitchFamily="18" charset="0"/>
                <a:cs typeface="Times New Roman" panose="02020603050405020304" pitchFamily="18" charset="0"/>
              </a:rPr>
              <a:t>2</a:t>
            </a:r>
          </a:p>
        </p:txBody>
      </p:sp>
      <p:sp>
        <p:nvSpPr>
          <p:cNvPr id="13321" name="Text Box 15">
            <a:extLst>
              <a:ext uri="{FF2B5EF4-FFF2-40B4-BE49-F238E27FC236}">
                <a16:creationId xmlns:a16="http://schemas.microsoft.com/office/drawing/2014/main" id="{7A3F25CF-6961-471B-8ECD-46E989F9AFF2}"/>
              </a:ext>
            </a:extLst>
          </p:cNvPr>
          <p:cNvSpPr txBox="1">
            <a:spLocks noChangeArrowheads="1"/>
          </p:cNvSpPr>
          <p:nvPr/>
        </p:nvSpPr>
        <p:spPr bwMode="auto">
          <a:xfrm>
            <a:off x="3144441" y="2625329"/>
            <a:ext cx="43434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8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5 cm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810 cm</a:t>
            </a:r>
            <a:r>
              <a:rPr lang="en-US" altLang="vi-VN" sz="2550" b="1" baseline="30000">
                <a:latin typeface="Times New Roman" panose="02020603050405020304" pitchFamily="18" charset="0"/>
                <a:cs typeface="Times New Roman" panose="02020603050405020304" pitchFamily="18" charset="0"/>
              </a:rPr>
              <a:t>2</a:t>
            </a:r>
          </a:p>
        </p:txBody>
      </p:sp>
      <p:sp>
        <p:nvSpPr>
          <p:cNvPr id="13322" name="Text Box 16">
            <a:extLst>
              <a:ext uri="{FF2B5EF4-FFF2-40B4-BE49-F238E27FC236}">
                <a16:creationId xmlns:a16="http://schemas.microsoft.com/office/drawing/2014/main" id="{941DC95A-DC0E-45EC-BB33-9D90173521FD}"/>
              </a:ext>
            </a:extLst>
          </p:cNvPr>
          <p:cNvSpPr txBox="1">
            <a:spLocks noChangeArrowheads="1"/>
          </p:cNvSpPr>
          <p:nvPr/>
        </p:nvSpPr>
        <p:spPr bwMode="auto">
          <a:xfrm>
            <a:off x="3059907" y="3317081"/>
            <a:ext cx="4536281"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 4 cm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5 mm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4        cm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a:t>
            </a:r>
          </a:p>
        </p:txBody>
      </p:sp>
      <p:grpSp>
        <p:nvGrpSpPr>
          <p:cNvPr id="13323" name="Group 15">
            <a:extLst>
              <a:ext uri="{FF2B5EF4-FFF2-40B4-BE49-F238E27FC236}">
                <a16:creationId xmlns:a16="http://schemas.microsoft.com/office/drawing/2014/main" id="{3B49F355-016B-4370-A11C-88735B9D9975}"/>
              </a:ext>
            </a:extLst>
          </p:cNvPr>
          <p:cNvGrpSpPr>
            <a:grpSpLocks/>
          </p:cNvGrpSpPr>
          <p:nvPr/>
        </p:nvGrpSpPr>
        <p:grpSpPr bwMode="auto">
          <a:xfrm>
            <a:off x="5568046" y="3219448"/>
            <a:ext cx="646332" cy="830997"/>
            <a:chOff x="2028220" y="5162553"/>
            <a:chExt cx="861535" cy="1107837"/>
          </a:xfrm>
        </p:grpSpPr>
        <p:sp>
          <p:nvSpPr>
            <p:cNvPr id="13324" name="Text Box 53">
              <a:extLst>
                <a:ext uri="{FF2B5EF4-FFF2-40B4-BE49-F238E27FC236}">
                  <a16:creationId xmlns:a16="http://schemas.microsoft.com/office/drawing/2014/main" id="{18032F26-51E5-4E1D-BA89-56C6A897570F}"/>
                </a:ext>
              </a:extLst>
            </p:cNvPr>
            <p:cNvSpPr txBox="1">
              <a:spLocks noChangeArrowheads="1"/>
            </p:cNvSpPr>
            <p:nvPr/>
          </p:nvSpPr>
          <p:spPr bwMode="auto">
            <a:xfrm>
              <a:off x="2028220" y="5162553"/>
              <a:ext cx="861535" cy="110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5</a:t>
              </a:r>
            </a:p>
            <a:p>
              <a:pPr algn="ctr" eaLnBrk="1" hangingPunct="1"/>
              <a:r>
                <a:rPr lang="en-US" altLang="en-US" sz="2400" b="1">
                  <a:latin typeface="Times New Roman" panose="02020603050405020304" pitchFamily="18" charset="0"/>
                  <a:cs typeface="Times New Roman" panose="02020603050405020304" pitchFamily="18" charset="0"/>
                </a:rPr>
                <a:t>100</a:t>
              </a:r>
            </a:p>
          </p:txBody>
        </p:sp>
        <p:sp>
          <p:nvSpPr>
            <p:cNvPr id="18" name="Line 54">
              <a:extLst>
                <a:ext uri="{FF2B5EF4-FFF2-40B4-BE49-F238E27FC236}">
                  <a16:creationId xmlns:a16="http://schemas.microsoft.com/office/drawing/2014/main" id="{7AAE65C4-D400-401E-8B94-2A0515EA4D4B}"/>
                </a:ext>
              </a:extLst>
            </p:cNvPr>
            <p:cNvSpPr>
              <a:spLocks noChangeShapeType="1"/>
            </p:cNvSpPr>
            <p:nvPr/>
          </p:nvSpPr>
          <p:spPr bwMode="auto">
            <a:xfrm>
              <a:off x="2151100" y="5683178"/>
              <a:ext cx="674499"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400">
                <a:latin typeface="Times New Roman" panose="02020603050405020304" pitchFamily="18" charset="0"/>
                <a:cs typeface="Times New Roman" panose="02020603050405020304" pitchFamily="18" charset="0"/>
              </a:endParaRPr>
            </a:p>
          </p:txBody>
        </p:sp>
      </p:grpSp>
      <p:pic>
        <p:nvPicPr>
          <p:cNvPr id="19"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AD6486FD-B4CF-4D21-8E71-607381183484}"/>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026583" flipH="1">
            <a:off x="7119659" y="-160611"/>
            <a:ext cx="2396729" cy="1799363"/>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20" name="Picture 8" descr="Les petits explorateurs | Safari kids, Cartoon illustration, Boy cartoon  characters">
            <a:extLst>
              <a:ext uri="{FF2B5EF4-FFF2-40B4-BE49-F238E27FC236}">
                <a16:creationId xmlns:a16="http://schemas.microsoft.com/office/drawing/2014/main" id="{32053772-C88D-47B1-89D7-72260F4575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flipH="1">
            <a:off x="-18095" y="2162347"/>
            <a:ext cx="2343891" cy="2981153"/>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327"/>
                                        </p:tgtEl>
                                        <p:attrNameLst>
                                          <p:attrName>style.visibility</p:attrName>
                                        </p:attrNameLst>
                                      </p:cBhvr>
                                      <p:to>
                                        <p:strVal val="visible"/>
                                      </p:to>
                                    </p:set>
                                    <p:anim calcmode="lin" valueType="num">
                                      <p:cBhvr>
                                        <p:cTn id="12" dur="500" fill="hold"/>
                                        <p:tgtEl>
                                          <p:spTgt spid="13327"/>
                                        </p:tgtEl>
                                        <p:attrNameLst>
                                          <p:attrName>ppt_w</p:attrName>
                                        </p:attrNameLst>
                                      </p:cBhvr>
                                      <p:tavLst>
                                        <p:tav tm="0">
                                          <p:val>
                                            <p:fltVal val="0"/>
                                          </p:val>
                                        </p:tav>
                                        <p:tav tm="100000">
                                          <p:val>
                                            <p:strVal val="#ppt_w"/>
                                          </p:val>
                                        </p:tav>
                                      </p:tavLst>
                                    </p:anim>
                                    <p:anim calcmode="lin" valueType="num">
                                      <p:cBhvr>
                                        <p:cTn id="13" dur="500" fill="hold"/>
                                        <p:tgtEl>
                                          <p:spTgt spid="13327"/>
                                        </p:tgtEl>
                                        <p:attrNameLst>
                                          <p:attrName>ppt_h</p:attrName>
                                        </p:attrNameLst>
                                      </p:cBhvr>
                                      <p:tavLst>
                                        <p:tav tm="0">
                                          <p:val>
                                            <p:fltVal val="0"/>
                                          </p:val>
                                        </p:tav>
                                        <p:tav tm="100000">
                                          <p:val>
                                            <p:strVal val="#ppt_h"/>
                                          </p:val>
                                        </p:tav>
                                      </p:tavLst>
                                    </p:anim>
                                    <p:animEffect transition="in" filter="fade">
                                      <p:cBhvr>
                                        <p:cTn id="14" dur="500"/>
                                        <p:tgtEl>
                                          <p:spTgt spid="133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318"/>
                                        </p:tgtEl>
                                        <p:attrNameLst>
                                          <p:attrName>style.visibility</p:attrName>
                                        </p:attrNameLst>
                                      </p:cBhvr>
                                      <p:to>
                                        <p:strVal val="visible"/>
                                      </p:to>
                                    </p:set>
                                    <p:anim calcmode="lin" valueType="num">
                                      <p:cBhvr>
                                        <p:cTn id="24" dur="500" fill="hold"/>
                                        <p:tgtEl>
                                          <p:spTgt spid="13318"/>
                                        </p:tgtEl>
                                        <p:attrNameLst>
                                          <p:attrName>ppt_w</p:attrName>
                                        </p:attrNameLst>
                                      </p:cBhvr>
                                      <p:tavLst>
                                        <p:tav tm="0">
                                          <p:val>
                                            <p:fltVal val="0"/>
                                          </p:val>
                                        </p:tav>
                                        <p:tav tm="100000">
                                          <p:val>
                                            <p:strVal val="#ppt_w"/>
                                          </p:val>
                                        </p:tav>
                                      </p:tavLst>
                                    </p:anim>
                                    <p:anim calcmode="lin" valueType="num">
                                      <p:cBhvr>
                                        <p:cTn id="25" dur="500" fill="hold"/>
                                        <p:tgtEl>
                                          <p:spTgt spid="13318"/>
                                        </p:tgtEl>
                                        <p:attrNameLst>
                                          <p:attrName>ppt_h</p:attrName>
                                        </p:attrNameLst>
                                      </p:cBhvr>
                                      <p:tavLst>
                                        <p:tav tm="0">
                                          <p:val>
                                            <p:fltVal val="0"/>
                                          </p:val>
                                        </p:tav>
                                        <p:tav tm="100000">
                                          <p:val>
                                            <p:strVal val="#ppt_h"/>
                                          </p:val>
                                        </p:tav>
                                      </p:tavLst>
                                    </p:anim>
                                    <p:animEffect transition="in" filter="fade">
                                      <p:cBhvr>
                                        <p:cTn id="26" dur="500"/>
                                        <p:tgtEl>
                                          <p:spTgt spid="1331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319"/>
                                        </p:tgtEl>
                                        <p:attrNameLst>
                                          <p:attrName>style.visibility</p:attrName>
                                        </p:attrNameLst>
                                      </p:cBhvr>
                                      <p:to>
                                        <p:strVal val="visible"/>
                                      </p:to>
                                    </p:set>
                                    <p:animEffect transition="in" filter="barn(inVertical)">
                                      <p:cBhvr>
                                        <p:cTn id="37" dur="500"/>
                                        <p:tgtEl>
                                          <p:spTgt spid="13319"/>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3320"/>
                                        </p:tgtEl>
                                        <p:attrNameLst>
                                          <p:attrName>style.visibility</p:attrName>
                                        </p:attrNameLst>
                                      </p:cBhvr>
                                      <p:to>
                                        <p:strVal val="visible"/>
                                      </p:to>
                                    </p:set>
                                    <p:animEffect transition="in" filter="barn(inVertical)">
                                      <p:cBhvr>
                                        <p:cTn id="41" dur="500"/>
                                        <p:tgtEl>
                                          <p:spTgt spid="13320"/>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13321"/>
                                        </p:tgtEl>
                                        <p:attrNameLst>
                                          <p:attrName>style.visibility</p:attrName>
                                        </p:attrNameLst>
                                      </p:cBhvr>
                                      <p:to>
                                        <p:strVal val="visible"/>
                                      </p:to>
                                    </p:set>
                                    <p:animEffect transition="in" filter="barn(inVertical)">
                                      <p:cBhvr>
                                        <p:cTn id="45" dur="500"/>
                                        <p:tgtEl>
                                          <p:spTgt spid="13321"/>
                                        </p:tgtEl>
                                      </p:cBhvr>
                                    </p:animEffect>
                                  </p:childTnLst>
                                </p:cTn>
                              </p:par>
                            </p:childTnLst>
                          </p:cTn>
                        </p:par>
                        <p:par>
                          <p:cTn id="46" fill="hold">
                            <p:stCondLst>
                              <p:cond delay="1500"/>
                            </p:stCondLst>
                            <p:childTnLst>
                              <p:par>
                                <p:cTn id="47" presetID="16" presetClass="entr" presetSubtype="21" fill="hold" grpId="0" nodeType="afterEffect">
                                  <p:stCondLst>
                                    <p:cond delay="0"/>
                                  </p:stCondLst>
                                  <p:childTnLst>
                                    <p:set>
                                      <p:cBhvr>
                                        <p:cTn id="48" dur="1" fill="hold">
                                          <p:stCondLst>
                                            <p:cond delay="0"/>
                                          </p:stCondLst>
                                        </p:cTn>
                                        <p:tgtEl>
                                          <p:spTgt spid="13322"/>
                                        </p:tgtEl>
                                        <p:attrNameLst>
                                          <p:attrName>style.visibility</p:attrName>
                                        </p:attrNameLst>
                                      </p:cBhvr>
                                      <p:to>
                                        <p:strVal val="visible"/>
                                      </p:to>
                                    </p:set>
                                    <p:animEffect transition="in" filter="barn(inVertical)">
                                      <p:cBhvr>
                                        <p:cTn id="49" dur="500"/>
                                        <p:tgtEl>
                                          <p:spTgt spid="13322"/>
                                        </p:tgtEl>
                                      </p:cBhvr>
                                    </p:animEffect>
                                  </p:childTnLst>
                                </p:cTn>
                              </p:par>
                              <p:par>
                                <p:cTn id="50" presetID="16" presetClass="entr" presetSubtype="21" fill="hold" nodeType="withEffect">
                                  <p:stCondLst>
                                    <p:cond delay="0"/>
                                  </p:stCondLst>
                                  <p:childTnLst>
                                    <p:set>
                                      <p:cBhvr>
                                        <p:cTn id="51" dur="1" fill="hold">
                                          <p:stCondLst>
                                            <p:cond delay="0"/>
                                          </p:stCondLst>
                                        </p:cTn>
                                        <p:tgtEl>
                                          <p:spTgt spid="13323"/>
                                        </p:tgtEl>
                                        <p:attrNameLst>
                                          <p:attrName>style.visibility</p:attrName>
                                        </p:attrNameLst>
                                      </p:cBhvr>
                                      <p:to>
                                        <p:strVal val="visible"/>
                                      </p:to>
                                    </p:set>
                                    <p:animEffect transition="in" filter="barn(inVertical)">
                                      <p:cBhvr>
                                        <p:cTn id="52"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7" grpId="0"/>
      <p:bldP spid="9" grpId="0" animBg="1"/>
      <p:bldP spid="13318" grpId="0"/>
      <p:bldP spid="13319" grpId="0"/>
      <p:bldP spid="13320" grpId="0"/>
      <p:bldP spid="13321" grpId="0"/>
      <p:bldP spid="133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oogle Shape;134;p28">
            <a:extLst>
              <a:ext uri="{FF2B5EF4-FFF2-40B4-BE49-F238E27FC236}">
                <a16:creationId xmlns:a16="http://schemas.microsoft.com/office/drawing/2014/main" id="{34570055-68BE-49F5-9258-8E64B266760D}"/>
              </a:ext>
            </a:extLst>
          </p:cNvPr>
          <p:cNvPicPr preferRelativeResize="0"/>
          <p:nvPr/>
        </p:nvPicPr>
        <p:blipFill>
          <a:blip r:embed="rId2">
            <a:alphaModFix amt="20000"/>
          </a:blip>
          <a:stretch>
            <a:fillRect/>
          </a:stretch>
        </p:blipFill>
        <p:spPr>
          <a:xfrm>
            <a:off x="1088194" y="22589"/>
            <a:ext cx="8088449" cy="2658050"/>
          </a:xfrm>
          <a:prstGeom prst="rect">
            <a:avLst/>
          </a:prstGeom>
          <a:noFill/>
          <a:ln>
            <a:noFill/>
          </a:ln>
        </p:spPr>
      </p:pic>
      <p:sp>
        <p:nvSpPr>
          <p:cNvPr id="15368" name="Text Box 13">
            <a:extLst>
              <a:ext uri="{FF2B5EF4-FFF2-40B4-BE49-F238E27FC236}">
                <a16:creationId xmlns:a16="http://schemas.microsoft.com/office/drawing/2014/main" id="{5736C2AB-F72A-4B67-AFF3-84A6257CDEB3}"/>
              </a:ext>
            </a:extLst>
          </p:cNvPr>
          <p:cNvSpPr txBox="1">
            <a:spLocks noChangeArrowheads="1"/>
          </p:cNvSpPr>
          <p:nvPr/>
        </p:nvSpPr>
        <p:spPr bwMode="auto">
          <a:xfrm>
            <a:off x="2732484" y="1356167"/>
            <a:ext cx="41755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latin typeface="Times New Roman" panose="02020603050405020304" pitchFamily="18" charset="0"/>
                <a:cs typeface="Times New Roman" panose="02020603050405020304" pitchFamily="18" charset="0"/>
              </a:rPr>
              <a:t> 2 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9 dm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29 dm</a:t>
            </a:r>
            <a:r>
              <a:rPr lang="en-US" altLang="vi-VN" sz="3000" b="1" baseline="30000">
                <a:latin typeface="Times New Roman" panose="02020603050405020304" pitchFamily="18" charset="0"/>
                <a:cs typeface="Times New Roman" panose="02020603050405020304" pitchFamily="18" charset="0"/>
              </a:rPr>
              <a:t>2</a:t>
            </a:r>
          </a:p>
        </p:txBody>
      </p:sp>
      <p:sp>
        <p:nvSpPr>
          <p:cNvPr id="15" name="AutoShape 19">
            <a:extLst>
              <a:ext uri="{FF2B5EF4-FFF2-40B4-BE49-F238E27FC236}">
                <a16:creationId xmlns:a16="http://schemas.microsoft.com/office/drawing/2014/main" id="{902F6EAD-0F9E-4489-B326-0768D630BA55}"/>
              </a:ext>
            </a:extLst>
          </p:cNvPr>
          <p:cNvSpPr>
            <a:spLocks/>
          </p:cNvSpPr>
          <p:nvPr/>
        </p:nvSpPr>
        <p:spPr bwMode="auto">
          <a:xfrm rot="5348817" flipV="1">
            <a:off x="3128999" y="1574782"/>
            <a:ext cx="334565" cy="770900"/>
          </a:xfrm>
          <a:prstGeom prst="rightBrace">
            <a:avLst>
              <a:gd name="adj1" fmla="val 24238"/>
              <a:gd name="adj2" fmla="val 50515"/>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vi-VN" altLang="vi-VN" sz="1050"/>
          </a:p>
        </p:txBody>
      </p:sp>
      <p:sp>
        <p:nvSpPr>
          <p:cNvPr id="16" name="Text Box 23">
            <a:extLst>
              <a:ext uri="{FF2B5EF4-FFF2-40B4-BE49-F238E27FC236}">
                <a16:creationId xmlns:a16="http://schemas.microsoft.com/office/drawing/2014/main" id="{99CFB582-9AFC-4BEE-88B4-238B289D61E7}"/>
              </a:ext>
            </a:extLst>
          </p:cNvPr>
          <p:cNvSpPr txBox="1">
            <a:spLocks noChangeArrowheads="1"/>
          </p:cNvSpPr>
          <p:nvPr/>
        </p:nvSpPr>
        <p:spPr bwMode="auto">
          <a:xfrm>
            <a:off x="2071577" y="2844634"/>
            <a:ext cx="5524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2 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9 dm</a:t>
            </a:r>
            <a:r>
              <a:rPr lang="en-US" altLang="vi-VN" sz="2400" b="1" baseline="30000">
                <a:latin typeface="Times New Roman" panose="02020603050405020304" pitchFamily="18" charset="0"/>
                <a:cs typeface="Times New Roman" panose="02020603050405020304" pitchFamily="18" charset="0"/>
              </a:rPr>
              <a:t>2 </a:t>
            </a:r>
            <a:r>
              <a:rPr lang="en-US" altLang="vi-VN" sz="2400" b="1">
                <a:solidFill>
                  <a:srgbClr val="FF0000"/>
                </a:solidFill>
                <a:latin typeface="Times New Roman" panose="02020603050405020304" pitchFamily="18" charset="0"/>
                <a:cs typeface="Times New Roman" panose="02020603050405020304" pitchFamily="18" charset="0"/>
              </a:rPr>
              <a:t>=  200 dm</a:t>
            </a:r>
            <a:r>
              <a:rPr lang="en-US" altLang="vi-VN" sz="2400" b="1" baseline="30000">
                <a:solidFill>
                  <a:srgbClr val="FF0000"/>
                </a:solidFill>
                <a:latin typeface="Times New Roman" panose="02020603050405020304" pitchFamily="18" charset="0"/>
                <a:cs typeface="Times New Roman" panose="02020603050405020304" pitchFamily="18" charset="0"/>
              </a:rPr>
              <a:t>2 </a:t>
            </a:r>
            <a:r>
              <a:rPr lang="en-US" altLang="vi-VN" sz="2400" b="1">
                <a:latin typeface="Times New Roman" panose="02020603050405020304" pitchFamily="18" charset="0"/>
                <a:cs typeface="Times New Roman" panose="02020603050405020304" pitchFamily="18" charset="0"/>
              </a:rPr>
              <a:t>+ 9 dm</a:t>
            </a:r>
            <a:r>
              <a:rPr lang="en-US" altLang="vi-VN" sz="2400" b="1" baseline="30000">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endParaRPr lang="en-US" altLang="vi-VN" sz="2400" b="1" baseline="30000">
              <a:latin typeface="Times New Roman" panose="02020603050405020304" pitchFamily="18" charset="0"/>
              <a:cs typeface="Times New Roman" panose="02020603050405020304" pitchFamily="18" charset="0"/>
            </a:endParaRPr>
          </a:p>
        </p:txBody>
      </p:sp>
      <p:sp>
        <p:nvSpPr>
          <p:cNvPr id="18" name="Text Box 23">
            <a:extLst>
              <a:ext uri="{FF2B5EF4-FFF2-40B4-BE49-F238E27FC236}">
                <a16:creationId xmlns:a16="http://schemas.microsoft.com/office/drawing/2014/main" id="{96A2E38F-2897-4B0E-BBB3-08670C9996BB}"/>
              </a:ext>
            </a:extLst>
          </p:cNvPr>
          <p:cNvSpPr txBox="1">
            <a:spLocks noChangeArrowheads="1"/>
          </p:cNvSpPr>
          <p:nvPr/>
        </p:nvSpPr>
        <p:spPr bwMode="auto">
          <a:xfrm>
            <a:off x="2513299" y="2095731"/>
            <a:ext cx="22586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2 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 200 dm</a:t>
            </a:r>
            <a:r>
              <a:rPr lang="en-US" altLang="vi-VN" sz="2400" b="1" baseline="30000">
                <a:solidFill>
                  <a:srgbClr val="FF0000"/>
                </a:solidFill>
                <a:latin typeface="Times New Roman" panose="02020603050405020304" pitchFamily="18" charset="0"/>
                <a:cs typeface="Times New Roman" panose="02020603050405020304" pitchFamily="18" charset="0"/>
              </a:rPr>
              <a:t>2</a:t>
            </a:r>
          </a:p>
        </p:txBody>
      </p:sp>
      <p:sp>
        <p:nvSpPr>
          <p:cNvPr id="19" name="Rectangle 18">
            <a:extLst>
              <a:ext uri="{FF2B5EF4-FFF2-40B4-BE49-F238E27FC236}">
                <a16:creationId xmlns:a16="http://schemas.microsoft.com/office/drawing/2014/main" id="{44AB9459-ADEC-4B6F-8C8C-A876C0AC1A93}"/>
              </a:ext>
            </a:extLst>
          </p:cNvPr>
          <p:cNvSpPr>
            <a:spLocks noChangeArrowheads="1"/>
          </p:cNvSpPr>
          <p:nvPr/>
        </p:nvSpPr>
        <p:spPr bwMode="auto">
          <a:xfrm>
            <a:off x="4728632" y="1288041"/>
            <a:ext cx="55456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750" b="1">
                <a:latin typeface="Times New Roman" panose="02020603050405020304" pitchFamily="18" charset="0"/>
                <a:cs typeface="Times New Roman" panose="02020603050405020304" pitchFamily="18" charset="0"/>
              </a:rPr>
              <a:t>...</a:t>
            </a:r>
            <a:endParaRPr lang="en-US" altLang="en-US" sz="3750"/>
          </a:p>
        </p:txBody>
      </p:sp>
      <p:sp>
        <p:nvSpPr>
          <p:cNvPr id="20" name="Rectangle 19">
            <a:extLst>
              <a:ext uri="{FF2B5EF4-FFF2-40B4-BE49-F238E27FC236}">
                <a16:creationId xmlns:a16="http://schemas.microsoft.com/office/drawing/2014/main" id="{4664B45E-F6C1-45DB-B79D-0829459D2638}"/>
              </a:ext>
            </a:extLst>
          </p:cNvPr>
          <p:cNvSpPr>
            <a:spLocks noChangeArrowheads="1"/>
          </p:cNvSpPr>
          <p:nvPr/>
        </p:nvSpPr>
        <p:spPr bwMode="auto">
          <a:xfrm>
            <a:off x="4768730" y="1254899"/>
            <a:ext cx="45878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solidFill>
                  <a:srgbClr val="FF0000"/>
                </a:solidFill>
                <a:latin typeface="Times New Roman" panose="02020603050405020304" pitchFamily="18" charset="0"/>
                <a:cs typeface="Times New Roman" panose="02020603050405020304" pitchFamily="18" charset="0"/>
              </a:rPr>
              <a:t>&gt;</a:t>
            </a:r>
            <a:endParaRPr lang="en-US" altLang="en-US" sz="3750"/>
          </a:p>
        </p:txBody>
      </p:sp>
      <p:sp>
        <p:nvSpPr>
          <p:cNvPr id="2" name="Down Arrow 1">
            <a:extLst>
              <a:ext uri="{FF2B5EF4-FFF2-40B4-BE49-F238E27FC236}">
                <a16:creationId xmlns:a16="http://schemas.microsoft.com/office/drawing/2014/main" id="{FDAA06E0-4F47-438A-A309-F90F52987A69}"/>
              </a:ext>
            </a:extLst>
          </p:cNvPr>
          <p:cNvSpPr/>
          <p:nvPr/>
        </p:nvSpPr>
        <p:spPr>
          <a:xfrm>
            <a:off x="3259820" y="2527928"/>
            <a:ext cx="119063" cy="316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21" name="Text Box 23">
            <a:extLst>
              <a:ext uri="{FF2B5EF4-FFF2-40B4-BE49-F238E27FC236}">
                <a16:creationId xmlns:a16="http://schemas.microsoft.com/office/drawing/2014/main" id="{3A49F535-7CB1-4B60-9EA6-4AC0A564BF9A}"/>
              </a:ext>
            </a:extLst>
          </p:cNvPr>
          <p:cNvSpPr txBox="1">
            <a:spLocks noChangeArrowheads="1"/>
          </p:cNvSpPr>
          <p:nvPr/>
        </p:nvSpPr>
        <p:spPr bwMode="auto">
          <a:xfrm>
            <a:off x="6050453" y="2838123"/>
            <a:ext cx="15144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 209 dm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endParaRPr lang="en-US" altLang="vi-VN" sz="2400" b="1" baseline="30000">
              <a:latin typeface="Times New Roman" panose="02020603050405020304" pitchFamily="18" charset="0"/>
              <a:cs typeface="Times New Roman" panose="02020603050405020304" pitchFamily="18" charset="0"/>
            </a:endParaRPr>
          </a:p>
        </p:txBody>
      </p:sp>
      <p:pic>
        <p:nvPicPr>
          <p:cNvPr id="22" name="Picture 8" descr="Les petits explorateurs | Safari kids, Cartoon illustration, Boy cartoon  characters">
            <a:extLst>
              <a:ext uri="{FF2B5EF4-FFF2-40B4-BE49-F238E27FC236}">
                <a16:creationId xmlns:a16="http://schemas.microsoft.com/office/drawing/2014/main" id="{6DD68709-AF6A-40A2-AAF7-F1EA0EDC93D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flipH="1">
            <a:off x="-371803" y="2168697"/>
            <a:ext cx="2343891" cy="2981153"/>
          </a:xfrm>
          <a:prstGeom prst="rect">
            <a:avLst/>
          </a:prstGeom>
          <a:extLst>
            <a:ext uri="{909E8E84-426E-40DD-AFC4-6F175D3DCCD1}">
              <a14:hiddenFill xmlns:a14="http://schemas.microsoft.com/office/drawing/2010/main">
                <a:solidFill>
                  <a:srgbClr val="FFFFFF"/>
                </a:solidFill>
              </a14:hiddenFill>
            </a:ext>
          </a:extLst>
        </p:spPr>
      </p:pic>
      <p:sp>
        <p:nvSpPr>
          <p:cNvPr id="23" name="Text Box 15">
            <a:extLst>
              <a:ext uri="{FF2B5EF4-FFF2-40B4-BE49-F238E27FC236}">
                <a16:creationId xmlns:a16="http://schemas.microsoft.com/office/drawing/2014/main" id="{07B1D6C3-BDB7-4BDA-B3A3-A6E5936616F7}"/>
              </a:ext>
            </a:extLst>
          </p:cNvPr>
          <p:cNvSpPr txBox="1">
            <a:spLocks noChangeArrowheads="1"/>
          </p:cNvSpPr>
          <p:nvPr/>
        </p:nvSpPr>
        <p:spPr bwMode="auto">
          <a:xfrm>
            <a:off x="2796238" y="1867420"/>
            <a:ext cx="49137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latin typeface="Times New Roman" panose="02020603050405020304" pitchFamily="18" charset="0"/>
                <a:cs typeface="Times New Roman" panose="02020603050405020304" pitchFamily="18" charset="0"/>
              </a:rPr>
              <a:t>8 dm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5 cm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810 cm</a:t>
            </a:r>
            <a:r>
              <a:rPr lang="en-US" altLang="vi-VN" sz="3000" b="1" baseline="30000">
                <a:latin typeface="Times New Roman" panose="02020603050405020304" pitchFamily="18" charset="0"/>
                <a:cs typeface="Times New Roman" panose="02020603050405020304" pitchFamily="18" charset="0"/>
              </a:rPr>
              <a:t>2</a:t>
            </a:r>
          </a:p>
        </p:txBody>
      </p:sp>
      <p:sp>
        <p:nvSpPr>
          <p:cNvPr id="24" name="Rectangle 23">
            <a:extLst>
              <a:ext uri="{FF2B5EF4-FFF2-40B4-BE49-F238E27FC236}">
                <a16:creationId xmlns:a16="http://schemas.microsoft.com/office/drawing/2014/main" id="{044D6D40-363C-45A8-9A86-5FE9DD9AA26E}"/>
              </a:ext>
            </a:extLst>
          </p:cNvPr>
          <p:cNvSpPr>
            <a:spLocks noChangeArrowheads="1"/>
          </p:cNvSpPr>
          <p:nvPr/>
        </p:nvSpPr>
        <p:spPr bwMode="auto">
          <a:xfrm>
            <a:off x="4833827" y="1823044"/>
            <a:ext cx="583814"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a:t>...</a:t>
            </a:r>
          </a:p>
        </p:txBody>
      </p:sp>
      <p:sp>
        <p:nvSpPr>
          <p:cNvPr id="25" name="Rectangle 24">
            <a:extLst>
              <a:ext uri="{FF2B5EF4-FFF2-40B4-BE49-F238E27FC236}">
                <a16:creationId xmlns:a16="http://schemas.microsoft.com/office/drawing/2014/main" id="{3444B9C2-CA9E-49B2-92F2-7F8644C02E7F}"/>
              </a:ext>
            </a:extLst>
          </p:cNvPr>
          <p:cNvSpPr>
            <a:spLocks noChangeArrowheads="1"/>
          </p:cNvSpPr>
          <p:nvPr/>
        </p:nvSpPr>
        <p:spPr bwMode="auto">
          <a:xfrm>
            <a:off x="4864574" y="1818872"/>
            <a:ext cx="45878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solidFill>
                  <a:srgbClr val="FF0000"/>
                </a:solidFill>
                <a:latin typeface="Times New Roman" panose="02020603050405020304" pitchFamily="18" charset="0"/>
                <a:cs typeface="Times New Roman" panose="02020603050405020304" pitchFamily="18" charset="0"/>
              </a:rPr>
              <a:t>&lt;</a:t>
            </a:r>
            <a:endParaRPr lang="en-US" altLang="en-US" sz="3750">
              <a:solidFill>
                <a:srgbClr val="FF0000"/>
              </a:solidFill>
            </a:endParaRPr>
          </a:p>
        </p:txBody>
      </p:sp>
      <p:sp>
        <p:nvSpPr>
          <p:cNvPr id="26" name="AutoShape 19">
            <a:extLst>
              <a:ext uri="{FF2B5EF4-FFF2-40B4-BE49-F238E27FC236}">
                <a16:creationId xmlns:a16="http://schemas.microsoft.com/office/drawing/2014/main" id="{4BE68F5B-34C2-4E52-9159-DDE29D6EEC87}"/>
              </a:ext>
            </a:extLst>
          </p:cNvPr>
          <p:cNvSpPr>
            <a:spLocks/>
          </p:cNvSpPr>
          <p:nvPr/>
        </p:nvSpPr>
        <p:spPr bwMode="auto">
          <a:xfrm rot="5348817" flipV="1">
            <a:off x="3118302" y="2038276"/>
            <a:ext cx="334565" cy="762000"/>
          </a:xfrm>
          <a:prstGeom prst="rightBrace">
            <a:avLst>
              <a:gd name="adj1" fmla="val 3143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vi-VN" altLang="vi-VN" sz="1050"/>
          </a:p>
        </p:txBody>
      </p:sp>
      <p:sp>
        <p:nvSpPr>
          <p:cNvPr id="27" name="Text Box 23">
            <a:extLst>
              <a:ext uri="{FF2B5EF4-FFF2-40B4-BE49-F238E27FC236}">
                <a16:creationId xmlns:a16="http://schemas.microsoft.com/office/drawing/2014/main" id="{77CFF76E-DD93-49BA-99F7-D05233763FFC}"/>
              </a:ext>
            </a:extLst>
          </p:cNvPr>
          <p:cNvSpPr txBox="1">
            <a:spLocks noChangeArrowheads="1"/>
          </p:cNvSpPr>
          <p:nvPr/>
        </p:nvSpPr>
        <p:spPr bwMode="auto">
          <a:xfrm>
            <a:off x="2093768" y="3434283"/>
            <a:ext cx="56161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8 dm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5 cm</a:t>
            </a:r>
            <a:r>
              <a:rPr lang="en-US" altLang="vi-VN" sz="2400" b="1" baseline="30000">
                <a:latin typeface="Times New Roman" panose="02020603050405020304" pitchFamily="18" charset="0"/>
                <a:cs typeface="Times New Roman" panose="02020603050405020304" pitchFamily="18" charset="0"/>
              </a:rPr>
              <a:t>2 </a:t>
            </a:r>
            <a:r>
              <a:rPr lang="en-US" altLang="vi-VN" sz="2400" b="1">
                <a:solidFill>
                  <a:srgbClr val="FF0000"/>
                </a:solidFill>
                <a:latin typeface="Times New Roman" panose="02020603050405020304" pitchFamily="18" charset="0"/>
                <a:cs typeface="Times New Roman" panose="02020603050405020304" pitchFamily="18" charset="0"/>
              </a:rPr>
              <a:t>=  800 cm</a:t>
            </a:r>
            <a:r>
              <a:rPr lang="en-US" altLang="vi-VN" sz="2400" b="1" baseline="30000">
                <a:solidFill>
                  <a:srgbClr val="FF0000"/>
                </a:solidFill>
                <a:latin typeface="Times New Roman" panose="02020603050405020304" pitchFamily="18" charset="0"/>
                <a:cs typeface="Times New Roman" panose="02020603050405020304" pitchFamily="18" charset="0"/>
              </a:rPr>
              <a:t>2 </a:t>
            </a:r>
            <a:r>
              <a:rPr lang="en-US" altLang="vi-VN" sz="2400" b="1">
                <a:latin typeface="Times New Roman" panose="02020603050405020304" pitchFamily="18" charset="0"/>
                <a:cs typeface="Times New Roman" panose="02020603050405020304" pitchFamily="18" charset="0"/>
              </a:rPr>
              <a:t>+ 5 cm</a:t>
            </a:r>
            <a:r>
              <a:rPr lang="en-US" altLang="vi-VN" sz="2400" b="1" baseline="30000">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endParaRPr lang="en-US" altLang="vi-VN" sz="2400" b="1" baseline="30000">
              <a:latin typeface="Times New Roman" panose="02020603050405020304" pitchFamily="18" charset="0"/>
              <a:cs typeface="Times New Roman" panose="02020603050405020304" pitchFamily="18" charset="0"/>
            </a:endParaRPr>
          </a:p>
        </p:txBody>
      </p:sp>
      <p:sp>
        <p:nvSpPr>
          <p:cNvPr id="28" name="Text Box 23">
            <a:extLst>
              <a:ext uri="{FF2B5EF4-FFF2-40B4-BE49-F238E27FC236}">
                <a16:creationId xmlns:a16="http://schemas.microsoft.com/office/drawing/2014/main" id="{ED37AF81-A819-4CEC-A80D-16C5B85DC801}"/>
              </a:ext>
            </a:extLst>
          </p:cNvPr>
          <p:cNvSpPr txBox="1">
            <a:spLocks noChangeArrowheads="1"/>
          </p:cNvSpPr>
          <p:nvPr/>
        </p:nvSpPr>
        <p:spPr bwMode="auto">
          <a:xfrm>
            <a:off x="2309273" y="2623468"/>
            <a:ext cx="2431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8 dm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 800 cm</a:t>
            </a:r>
            <a:r>
              <a:rPr lang="en-US" altLang="vi-VN" sz="2400" b="1" baseline="30000">
                <a:solidFill>
                  <a:srgbClr val="FF0000"/>
                </a:solidFill>
                <a:latin typeface="Times New Roman" panose="02020603050405020304" pitchFamily="18" charset="0"/>
                <a:cs typeface="Times New Roman" panose="02020603050405020304" pitchFamily="18" charset="0"/>
              </a:rPr>
              <a:t>2</a:t>
            </a:r>
          </a:p>
        </p:txBody>
      </p:sp>
      <p:sp>
        <p:nvSpPr>
          <p:cNvPr id="29" name="Down Arrow 22">
            <a:extLst>
              <a:ext uri="{FF2B5EF4-FFF2-40B4-BE49-F238E27FC236}">
                <a16:creationId xmlns:a16="http://schemas.microsoft.com/office/drawing/2014/main" id="{2F85DB89-E725-4207-A155-66C2C8F92EDD}"/>
              </a:ext>
            </a:extLst>
          </p:cNvPr>
          <p:cNvSpPr/>
          <p:nvPr/>
        </p:nvSpPr>
        <p:spPr>
          <a:xfrm>
            <a:off x="3282012" y="3117577"/>
            <a:ext cx="119063" cy="316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0" name="Text Box 23">
            <a:extLst>
              <a:ext uri="{FF2B5EF4-FFF2-40B4-BE49-F238E27FC236}">
                <a16:creationId xmlns:a16="http://schemas.microsoft.com/office/drawing/2014/main" id="{63BD097D-A54F-4584-852C-96C92DC7860E}"/>
              </a:ext>
            </a:extLst>
          </p:cNvPr>
          <p:cNvSpPr txBox="1">
            <a:spLocks noChangeArrowheads="1"/>
          </p:cNvSpPr>
          <p:nvPr/>
        </p:nvSpPr>
        <p:spPr bwMode="auto">
          <a:xfrm>
            <a:off x="6162983" y="3438455"/>
            <a:ext cx="16299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 805 cm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endParaRPr lang="en-US" altLang="vi-VN" sz="2400" b="1" baseline="30000">
              <a:latin typeface="Times New Roman" panose="02020603050405020304" pitchFamily="18" charset="0"/>
              <a:cs typeface="Times New Roman" panose="02020603050405020304" pitchFamily="18" charset="0"/>
            </a:endParaRPr>
          </a:p>
        </p:txBody>
      </p:sp>
      <p:pic>
        <p:nvPicPr>
          <p:cNvPr id="32" name="Google Shape;1226;p45">
            <a:extLst>
              <a:ext uri="{FF2B5EF4-FFF2-40B4-BE49-F238E27FC236}">
                <a16:creationId xmlns:a16="http://schemas.microsoft.com/office/drawing/2014/main" id="{CE6E9EA1-85F2-4A46-A901-030665D00246}"/>
              </a:ext>
            </a:extLst>
          </p:cNvPr>
          <p:cNvPicPr preferRelativeResize="0"/>
          <p:nvPr/>
        </p:nvPicPr>
        <p:blipFill>
          <a:blip r:embed="rId5">
            <a:alphaModFix/>
          </a:blip>
          <a:stretch>
            <a:fillRect/>
          </a:stretch>
        </p:blipFill>
        <p:spPr>
          <a:xfrm>
            <a:off x="7307973" y="3826772"/>
            <a:ext cx="1856436" cy="1280900"/>
          </a:xfrm>
          <a:prstGeom prst="rect">
            <a:avLst/>
          </a:prstGeom>
          <a:noFill/>
          <a:ln>
            <a:noFill/>
          </a:ln>
        </p:spPr>
      </p:pic>
      <p:pic>
        <p:nvPicPr>
          <p:cNvPr id="33"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A3F04474-FAAE-4784-9194-CD97D4D91ED5}"/>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026583" flipH="1">
            <a:off x="7119659" y="-160611"/>
            <a:ext cx="2396729" cy="1799363"/>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34" name="Google Shape;117;p26">
            <a:extLst>
              <a:ext uri="{FF2B5EF4-FFF2-40B4-BE49-F238E27FC236}">
                <a16:creationId xmlns:a16="http://schemas.microsoft.com/office/drawing/2014/main" id="{7737D33F-F8DC-407C-8649-22FA9D6D728A}"/>
              </a:ext>
            </a:extLst>
          </p:cNvPr>
          <p:cNvPicPr preferRelativeResize="0"/>
          <p:nvPr/>
        </p:nvPicPr>
        <p:blipFill>
          <a:blip r:embed="rId7">
            <a:alphaModFix/>
          </a:blip>
          <a:stretch>
            <a:fillRect/>
          </a:stretch>
        </p:blipFill>
        <p:spPr>
          <a:xfrm>
            <a:off x="-1769518" y="-180984"/>
            <a:ext cx="3216325" cy="2149201"/>
          </a:xfrm>
          <a:prstGeom prst="rect">
            <a:avLst/>
          </a:prstGeom>
          <a:noFill/>
          <a:ln>
            <a:noFill/>
          </a:ln>
        </p:spPr>
      </p:pic>
      <p:sp>
        <p:nvSpPr>
          <p:cNvPr id="35" name="Text Box 28">
            <a:extLst>
              <a:ext uri="{FF2B5EF4-FFF2-40B4-BE49-F238E27FC236}">
                <a16:creationId xmlns:a16="http://schemas.microsoft.com/office/drawing/2014/main" id="{33164F70-78AB-42BA-A53C-C8D66F8CF072}"/>
              </a:ext>
            </a:extLst>
          </p:cNvPr>
          <p:cNvSpPr txBox="1">
            <a:spLocks noChangeArrowheads="1"/>
          </p:cNvSpPr>
          <p:nvPr/>
        </p:nvSpPr>
        <p:spPr bwMode="gray">
          <a:xfrm>
            <a:off x="-28050" y="124175"/>
            <a:ext cx="9900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b="1">
                <a:solidFill>
                  <a:schemeClr val="bg1"/>
                </a:solidFill>
                <a:latin typeface="Times New Roman" panose="02020603050405020304" pitchFamily="18" charset="0"/>
                <a:cs typeface="Times New Roman" panose="02020603050405020304" pitchFamily="18" charset="0"/>
              </a:rPr>
              <a:t>2</a:t>
            </a:r>
          </a:p>
        </p:txBody>
      </p:sp>
      <p:sp>
        <p:nvSpPr>
          <p:cNvPr id="36" name="Rectangle 4">
            <a:extLst>
              <a:ext uri="{FF2B5EF4-FFF2-40B4-BE49-F238E27FC236}">
                <a16:creationId xmlns:a16="http://schemas.microsoft.com/office/drawing/2014/main" id="{ECD15940-C725-4627-BC9E-088CF00DD2AB}"/>
              </a:ext>
            </a:extLst>
          </p:cNvPr>
          <p:cNvSpPr>
            <a:spLocks noChangeArrowheads="1"/>
          </p:cNvSpPr>
          <p:nvPr/>
        </p:nvSpPr>
        <p:spPr bwMode="auto">
          <a:xfrm>
            <a:off x="1839902" y="250755"/>
            <a:ext cx="445294" cy="1223963"/>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1" hangingPunct="1">
              <a:defRPr/>
            </a:pPr>
            <a:endParaRPr lang="en-US" altLang="en-US" sz="2625" b="1" dirty="0">
              <a:solidFill>
                <a:srgbClr val="FF0000"/>
              </a:solidFill>
              <a:latin typeface="Times New Roman" panose="02020603050405020304" pitchFamily="18" charset="0"/>
              <a:cs typeface="Times New Roman" pitchFamily="18" charset="0"/>
            </a:endParaRPr>
          </a:p>
          <a:p>
            <a:pPr algn="ctr" eaLnBrk="1" hangingPunct="1">
              <a:defRPr/>
            </a:pPr>
            <a:r>
              <a:rPr lang="en-US" altLang="en-US" sz="3000" b="1" dirty="0">
                <a:solidFill>
                  <a:srgbClr val="FF0000"/>
                </a:solidFill>
                <a:latin typeface="Times New Roman" pitchFamily="18" charset="0"/>
                <a:cs typeface="Times New Roman" pitchFamily="18" charset="0"/>
              </a:rPr>
              <a:t>&lt;</a:t>
            </a:r>
          </a:p>
          <a:p>
            <a:pPr algn="ctr" eaLnBrk="1" hangingPunct="1">
              <a:defRPr/>
            </a:pPr>
            <a:r>
              <a:rPr lang="en-US" altLang="en-US" sz="3000" b="1" dirty="0">
                <a:solidFill>
                  <a:srgbClr val="FF0000"/>
                </a:solidFill>
                <a:latin typeface="Times New Roman" pitchFamily="18" charset="0"/>
                <a:cs typeface="Times New Roman" pitchFamily="18" charset="0"/>
              </a:rPr>
              <a:t>&gt;</a:t>
            </a:r>
          </a:p>
          <a:p>
            <a:pPr algn="ctr" eaLnBrk="1" hangingPunct="1">
              <a:defRPr/>
            </a:pPr>
            <a:r>
              <a:rPr lang="en-US" altLang="en-US" sz="3000" b="1" dirty="0">
                <a:solidFill>
                  <a:srgbClr val="FF0000"/>
                </a:solidFill>
                <a:latin typeface="Times New Roman" pitchFamily="18" charset="0"/>
                <a:cs typeface="Times New Roman" pitchFamily="18" charset="0"/>
              </a:rPr>
              <a:t>=</a:t>
            </a:r>
          </a:p>
          <a:p>
            <a:pPr algn="ctr" eaLnBrk="1" hangingPunct="1">
              <a:defRPr/>
            </a:pPr>
            <a:endParaRPr lang="en-US" altLang="en-US" sz="2625" b="1" dirty="0">
              <a:solidFill>
                <a:srgbClr val="000000"/>
              </a:solidFill>
              <a:latin typeface="Times New Roman" pitchFamily="18" charset="0"/>
              <a:cs typeface="Times New Roman" pitchFamily="18" charset="0"/>
            </a:endParaRPr>
          </a:p>
        </p:txBody>
      </p:sp>
      <p:sp>
        <p:nvSpPr>
          <p:cNvPr id="37" name="TextBox 9">
            <a:extLst>
              <a:ext uri="{FF2B5EF4-FFF2-40B4-BE49-F238E27FC236}">
                <a16:creationId xmlns:a16="http://schemas.microsoft.com/office/drawing/2014/main" id="{39CD6B1A-8AAD-4A78-B510-6FFB83F45FCB}"/>
              </a:ext>
            </a:extLst>
          </p:cNvPr>
          <p:cNvSpPr txBox="1">
            <a:spLocks noChangeArrowheads="1"/>
          </p:cNvSpPr>
          <p:nvPr/>
        </p:nvSpPr>
        <p:spPr bwMode="auto">
          <a:xfrm>
            <a:off x="2339964" y="585737"/>
            <a:ext cx="3250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xit" presetSubtype="21" fill="hold" grpId="0" nodeType="withEffect">
                                  <p:stCondLst>
                                    <p:cond delay="0"/>
                                  </p:stCondLst>
                                  <p:childTnLst>
                                    <p:animEffect transition="out" filter="barn(inVertical)">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checkerboard(across)">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arn(inVertical)">
                                      <p:cBhvr>
                                        <p:cTn id="73" dur="500"/>
                                        <p:tgtEl>
                                          <p:spTgt spid="2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6" presetClass="entr" presetSubtype="21"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inVertical)">
                                      <p:cBhvr>
                                        <p:cTn id="8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8" grpId="0"/>
      <p:bldP spid="18" grpId="1"/>
      <p:bldP spid="19" grpId="0"/>
      <p:bldP spid="20" grpId="0"/>
      <p:bldP spid="2" grpId="0" animBg="1"/>
      <p:bldP spid="2" grpId="1" animBg="1"/>
      <p:bldP spid="21" grpId="0"/>
      <p:bldP spid="21" grpId="1"/>
      <p:bldP spid="23" grpId="0"/>
      <p:bldP spid="24" grpId="0"/>
      <p:bldP spid="24" grpId="1"/>
      <p:bldP spid="25" grpId="0"/>
      <p:bldP spid="27" grpId="0"/>
      <p:bldP spid="28" grpId="0"/>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oogle Shape;134;p28">
            <a:extLst>
              <a:ext uri="{FF2B5EF4-FFF2-40B4-BE49-F238E27FC236}">
                <a16:creationId xmlns:a16="http://schemas.microsoft.com/office/drawing/2014/main" id="{236B9879-71D8-4F15-8143-774887E7E1B3}"/>
              </a:ext>
            </a:extLst>
          </p:cNvPr>
          <p:cNvPicPr preferRelativeResize="0"/>
          <p:nvPr/>
        </p:nvPicPr>
        <p:blipFill>
          <a:blip r:embed="rId2">
            <a:alphaModFix amt="20000"/>
          </a:blip>
          <a:stretch>
            <a:fillRect/>
          </a:stretch>
        </p:blipFill>
        <p:spPr>
          <a:xfrm>
            <a:off x="1088194" y="22589"/>
            <a:ext cx="8088449" cy="2658050"/>
          </a:xfrm>
          <a:prstGeom prst="rect">
            <a:avLst/>
          </a:prstGeom>
          <a:noFill/>
          <a:ln>
            <a:noFill/>
          </a:ln>
        </p:spPr>
      </p:pic>
      <p:sp>
        <p:nvSpPr>
          <p:cNvPr id="16392" name="Text Box 14">
            <a:extLst>
              <a:ext uri="{FF2B5EF4-FFF2-40B4-BE49-F238E27FC236}">
                <a16:creationId xmlns:a16="http://schemas.microsoft.com/office/drawing/2014/main" id="{F20E0D56-53E6-4C72-B0D7-0E075AFF092C}"/>
              </a:ext>
            </a:extLst>
          </p:cNvPr>
          <p:cNvSpPr txBox="1">
            <a:spLocks noChangeArrowheads="1"/>
          </p:cNvSpPr>
          <p:nvPr/>
        </p:nvSpPr>
        <p:spPr bwMode="auto">
          <a:xfrm>
            <a:off x="3394543" y="1146493"/>
            <a:ext cx="3126581"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latin typeface="Times New Roman" panose="02020603050405020304" pitchFamily="18" charset="0"/>
                <a:cs typeface="Times New Roman" panose="02020603050405020304" pitchFamily="18" charset="0"/>
              </a:rPr>
              <a:t>790 ha  </a:t>
            </a:r>
            <a:r>
              <a:rPr lang="en-US" altLang="vi-VN" sz="3750" b="1">
                <a:solidFill>
                  <a:srgbClr val="FF0000"/>
                </a:solidFill>
                <a:latin typeface="Times New Roman" panose="02020603050405020304" pitchFamily="18" charset="0"/>
                <a:cs typeface="Times New Roman" panose="02020603050405020304" pitchFamily="18" charset="0"/>
              </a:rPr>
              <a:t>  </a:t>
            </a:r>
            <a:r>
              <a:rPr lang="en-US" altLang="vi-VN" sz="3000" b="1">
                <a:latin typeface="Times New Roman" panose="02020603050405020304" pitchFamily="18" charset="0"/>
                <a:cs typeface="Times New Roman" panose="02020603050405020304" pitchFamily="18" charset="0"/>
              </a:rPr>
              <a:t> 79 km</a:t>
            </a:r>
            <a:r>
              <a:rPr lang="en-US" altLang="vi-VN" sz="3000" b="1" baseline="30000">
                <a:latin typeface="Times New Roman" panose="02020603050405020304" pitchFamily="18" charset="0"/>
                <a:cs typeface="Times New Roman" panose="02020603050405020304" pitchFamily="18" charset="0"/>
              </a:rPr>
              <a:t>2</a:t>
            </a:r>
          </a:p>
        </p:txBody>
      </p:sp>
      <p:sp>
        <p:nvSpPr>
          <p:cNvPr id="15" name="Rectangle 14">
            <a:extLst>
              <a:ext uri="{FF2B5EF4-FFF2-40B4-BE49-F238E27FC236}">
                <a16:creationId xmlns:a16="http://schemas.microsoft.com/office/drawing/2014/main" id="{B779EA93-FC45-4C5C-AC52-1ECC2CAFF2B9}"/>
              </a:ext>
            </a:extLst>
          </p:cNvPr>
          <p:cNvSpPr>
            <a:spLocks noChangeArrowheads="1"/>
          </p:cNvSpPr>
          <p:nvPr/>
        </p:nvSpPr>
        <p:spPr bwMode="auto">
          <a:xfrm>
            <a:off x="4556557" y="1177975"/>
            <a:ext cx="54534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latin typeface="Times New Roman" panose="02020603050405020304" pitchFamily="18" charset="0"/>
                <a:cs typeface="Times New Roman" panose="02020603050405020304" pitchFamily="18" charset="0"/>
              </a:rPr>
              <a:t>...</a:t>
            </a:r>
            <a:endParaRPr lang="en-US" altLang="en-US" sz="3750">
              <a:latin typeface="Times New Roman" panose="02020603050405020304" pitchFamily="18" charset="0"/>
              <a:cs typeface="Times New Roman" panose="02020603050405020304" pitchFamily="18" charset="0"/>
            </a:endParaRPr>
          </a:p>
        </p:txBody>
      </p:sp>
      <p:sp>
        <p:nvSpPr>
          <p:cNvPr id="16" name="Text Box 23">
            <a:extLst>
              <a:ext uri="{FF2B5EF4-FFF2-40B4-BE49-F238E27FC236}">
                <a16:creationId xmlns:a16="http://schemas.microsoft.com/office/drawing/2014/main" id="{FA391EDD-35FB-4F4F-B83A-E04FC81A1238}"/>
              </a:ext>
            </a:extLst>
          </p:cNvPr>
          <p:cNvSpPr txBox="1">
            <a:spLocks noChangeArrowheads="1"/>
          </p:cNvSpPr>
          <p:nvPr/>
        </p:nvSpPr>
        <p:spPr bwMode="auto">
          <a:xfrm>
            <a:off x="5096940" y="2080274"/>
            <a:ext cx="1478756"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FF0000"/>
                </a:solidFill>
                <a:latin typeface="Times New Roman" panose="02020603050405020304" pitchFamily="18" charset="0"/>
                <a:cs typeface="Times New Roman" panose="02020603050405020304" pitchFamily="18" charset="0"/>
              </a:rPr>
              <a:t>7 900 ha</a:t>
            </a:r>
            <a:endParaRPr lang="en-US" altLang="vi-VN" sz="2625" b="1" baseline="30000">
              <a:solidFill>
                <a:srgbClr val="FF0000"/>
              </a:solidFill>
              <a:latin typeface="Times New Roman" panose="02020603050405020304" pitchFamily="18" charset="0"/>
              <a:cs typeface="Times New Roman" panose="02020603050405020304" pitchFamily="18" charset="0"/>
            </a:endParaRPr>
          </a:p>
        </p:txBody>
      </p:sp>
      <p:sp>
        <p:nvSpPr>
          <p:cNvPr id="17" name="AutoShape 19">
            <a:extLst>
              <a:ext uri="{FF2B5EF4-FFF2-40B4-BE49-F238E27FC236}">
                <a16:creationId xmlns:a16="http://schemas.microsoft.com/office/drawing/2014/main" id="{64058FE5-1F6B-4D9E-9422-CFFC61EC2B63}"/>
              </a:ext>
            </a:extLst>
          </p:cNvPr>
          <p:cNvSpPr>
            <a:spLocks/>
          </p:cNvSpPr>
          <p:nvPr/>
        </p:nvSpPr>
        <p:spPr bwMode="auto">
          <a:xfrm rot="5348817" flipV="1">
            <a:off x="5437458" y="1312320"/>
            <a:ext cx="334566" cy="1077516"/>
          </a:xfrm>
          <a:prstGeom prst="rightBrace">
            <a:avLst>
              <a:gd name="adj1" fmla="val 3143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vi-VN" altLang="vi-VN" sz="1050">
              <a:latin typeface="Times New Roman" panose="02020603050405020304" pitchFamily="18" charset="0"/>
              <a:cs typeface="Times New Roman" panose="02020603050405020304" pitchFamily="18" charset="0"/>
            </a:endParaRPr>
          </a:p>
        </p:txBody>
      </p:sp>
      <p:pic>
        <p:nvPicPr>
          <p:cNvPr id="18" name="Picture 8" descr="Les petits explorateurs | Safari kids, Cartoon illustration, Boy cartoon  characters">
            <a:extLst>
              <a:ext uri="{FF2B5EF4-FFF2-40B4-BE49-F238E27FC236}">
                <a16:creationId xmlns:a16="http://schemas.microsoft.com/office/drawing/2014/main" id="{A5716E44-0421-4341-B5E8-41A3983340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flipH="1">
            <a:off x="-84288" y="2188146"/>
            <a:ext cx="2343891" cy="2981153"/>
          </a:xfrm>
          <a:prstGeom prst="rect">
            <a:avLst/>
          </a:prstGeom>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21C90BA-8638-42A0-8E6F-EF296984701B}"/>
              </a:ext>
            </a:extLst>
          </p:cNvPr>
          <p:cNvSpPr>
            <a:spLocks noChangeArrowheads="1"/>
          </p:cNvSpPr>
          <p:nvPr/>
        </p:nvSpPr>
        <p:spPr bwMode="auto">
          <a:xfrm>
            <a:off x="4576959" y="1099726"/>
            <a:ext cx="46519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a:solidFill>
                  <a:srgbClr val="FF0000"/>
                </a:solidFill>
                <a:latin typeface="Times New Roman" panose="02020603050405020304" pitchFamily="18" charset="0"/>
                <a:cs typeface="Times New Roman" panose="02020603050405020304" pitchFamily="18" charset="0"/>
              </a:rPr>
              <a:t>&lt;</a:t>
            </a:r>
          </a:p>
        </p:txBody>
      </p:sp>
      <p:sp>
        <p:nvSpPr>
          <p:cNvPr id="20" name="Text Box 16">
            <a:extLst>
              <a:ext uri="{FF2B5EF4-FFF2-40B4-BE49-F238E27FC236}">
                <a16:creationId xmlns:a16="http://schemas.microsoft.com/office/drawing/2014/main" id="{28331B8F-8A58-4BB3-B4C5-697FCB57935B}"/>
              </a:ext>
            </a:extLst>
          </p:cNvPr>
          <p:cNvSpPr txBox="1">
            <a:spLocks noChangeArrowheads="1"/>
          </p:cNvSpPr>
          <p:nvPr/>
        </p:nvSpPr>
        <p:spPr bwMode="auto">
          <a:xfrm>
            <a:off x="2208541" y="1757585"/>
            <a:ext cx="4536281"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latin typeface="Times New Roman" panose="02020603050405020304" pitchFamily="18" charset="0"/>
                <a:cs typeface="Times New Roman" panose="02020603050405020304" pitchFamily="18" charset="0"/>
              </a:rPr>
              <a:t> 4 cm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5 mm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a:t>
            </a:r>
            <a:r>
              <a:rPr lang="en-US" altLang="vi-VN" sz="3750" b="1">
                <a:solidFill>
                  <a:srgbClr val="FF0000"/>
                </a:solidFill>
                <a:latin typeface="Times New Roman" panose="02020603050405020304" pitchFamily="18" charset="0"/>
                <a:cs typeface="Times New Roman" panose="02020603050405020304" pitchFamily="18" charset="0"/>
              </a:rPr>
              <a:t> </a:t>
            </a:r>
            <a:r>
              <a:rPr lang="en-US" altLang="vi-VN" sz="3000" b="1">
                <a:latin typeface="Times New Roman" panose="02020603050405020304" pitchFamily="18" charset="0"/>
                <a:cs typeface="Times New Roman" panose="02020603050405020304" pitchFamily="18" charset="0"/>
              </a:rPr>
              <a:t> 4        cm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a:t>
            </a:r>
          </a:p>
        </p:txBody>
      </p:sp>
      <p:grpSp>
        <p:nvGrpSpPr>
          <p:cNvPr id="21" name="Group 11">
            <a:extLst>
              <a:ext uri="{FF2B5EF4-FFF2-40B4-BE49-F238E27FC236}">
                <a16:creationId xmlns:a16="http://schemas.microsoft.com/office/drawing/2014/main" id="{342CF488-5121-4FCB-B6C2-3378BFB9A647}"/>
              </a:ext>
            </a:extLst>
          </p:cNvPr>
          <p:cNvGrpSpPr>
            <a:grpSpLocks/>
          </p:cNvGrpSpPr>
          <p:nvPr/>
        </p:nvGrpSpPr>
        <p:grpSpPr bwMode="auto">
          <a:xfrm>
            <a:off x="5141772" y="1639715"/>
            <a:ext cx="761747" cy="1015663"/>
            <a:chOff x="1951365" y="5162553"/>
            <a:chExt cx="1015248" cy="1354347"/>
          </a:xfrm>
        </p:grpSpPr>
        <p:sp>
          <p:nvSpPr>
            <p:cNvPr id="22" name="Text Box 53">
              <a:extLst>
                <a:ext uri="{FF2B5EF4-FFF2-40B4-BE49-F238E27FC236}">
                  <a16:creationId xmlns:a16="http://schemas.microsoft.com/office/drawing/2014/main" id="{700B1C90-143C-48F6-BF84-64EA8C336164}"/>
                </a:ext>
              </a:extLst>
            </p:cNvPr>
            <p:cNvSpPr txBox="1">
              <a:spLocks noChangeArrowheads="1"/>
            </p:cNvSpPr>
            <p:nvPr/>
          </p:nvSpPr>
          <p:spPr bwMode="auto">
            <a:xfrm>
              <a:off x="1951365" y="5162553"/>
              <a:ext cx="1015248" cy="135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latin typeface="Times New Roman" panose="02020603050405020304" pitchFamily="18" charset="0"/>
                  <a:cs typeface="Times New Roman" panose="02020603050405020304" pitchFamily="18" charset="0"/>
                </a:rPr>
                <a:t>5</a:t>
              </a:r>
            </a:p>
            <a:p>
              <a:pPr algn="ctr" eaLnBrk="1" hangingPunct="1"/>
              <a:r>
                <a:rPr lang="en-US" altLang="en-US" sz="3000" b="1">
                  <a:latin typeface="Times New Roman" panose="02020603050405020304" pitchFamily="18" charset="0"/>
                  <a:cs typeface="Times New Roman" panose="02020603050405020304" pitchFamily="18" charset="0"/>
                </a:rPr>
                <a:t>100</a:t>
              </a:r>
            </a:p>
          </p:txBody>
        </p:sp>
        <p:sp>
          <p:nvSpPr>
            <p:cNvPr id="23" name="Line 54">
              <a:extLst>
                <a:ext uri="{FF2B5EF4-FFF2-40B4-BE49-F238E27FC236}">
                  <a16:creationId xmlns:a16="http://schemas.microsoft.com/office/drawing/2014/main" id="{8661CD34-DEC0-4A8B-AC1F-F15F6B627704}"/>
                </a:ext>
              </a:extLst>
            </p:cNvPr>
            <p:cNvSpPr>
              <a:spLocks noChangeShapeType="1"/>
            </p:cNvSpPr>
            <p:nvPr/>
          </p:nvSpPr>
          <p:spPr bwMode="auto">
            <a:xfrm>
              <a:off x="2151934" y="5810315"/>
              <a:ext cx="674411"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3000">
                <a:latin typeface="Times New Roman" panose="020206030504050203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068B2D04-60BD-4A57-929B-9E3AD197569D}"/>
              </a:ext>
            </a:extLst>
          </p:cNvPr>
          <p:cNvSpPr>
            <a:spLocks noChangeArrowheads="1"/>
          </p:cNvSpPr>
          <p:nvPr/>
        </p:nvSpPr>
        <p:spPr bwMode="auto">
          <a:xfrm>
            <a:off x="4415687" y="1749936"/>
            <a:ext cx="54534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latin typeface="Times New Roman" panose="02020603050405020304" pitchFamily="18" charset="0"/>
                <a:cs typeface="Times New Roman" panose="02020603050405020304" pitchFamily="18" charset="0"/>
              </a:rPr>
              <a:t>...</a:t>
            </a:r>
            <a:endParaRPr lang="en-US" altLang="en-US" sz="3750">
              <a:latin typeface="Times New Roman" panose="02020603050405020304" pitchFamily="18" charset="0"/>
              <a:cs typeface="Times New Roman" panose="02020603050405020304" pitchFamily="18" charset="0"/>
            </a:endParaRPr>
          </a:p>
        </p:txBody>
      </p:sp>
      <p:sp>
        <p:nvSpPr>
          <p:cNvPr id="25" name="AutoShape 19">
            <a:extLst>
              <a:ext uri="{FF2B5EF4-FFF2-40B4-BE49-F238E27FC236}">
                <a16:creationId xmlns:a16="http://schemas.microsoft.com/office/drawing/2014/main" id="{41DBEEE6-E26D-4A4E-A2A6-9DDBD9489357}"/>
              </a:ext>
            </a:extLst>
          </p:cNvPr>
          <p:cNvSpPr>
            <a:spLocks/>
          </p:cNvSpPr>
          <p:nvPr/>
        </p:nvSpPr>
        <p:spPr bwMode="auto">
          <a:xfrm rot="5348817" flipV="1">
            <a:off x="3700989" y="1942727"/>
            <a:ext cx="334566" cy="952500"/>
          </a:xfrm>
          <a:prstGeom prst="rightBrace">
            <a:avLst>
              <a:gd name="adj1" fmla="val 3143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vi-VN" altLang="vi-VN" sz="105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87942BD3-2283-41FA-BC19-24C5D4C47C13}"/>
              </a:ext>
            </a:extLst>
          </p:cNvPr>
          <p:cNvGrpSpPr>
            <a:grpSpLocks/>
          </p:cNvGrpSpPr>
          <p:nvPr/>
        </p:nvGrpSpPr>
        <p:grpSpPr bwMode="auto">
          <a:xfrm>
            <a:off x="2729439" y="2520435"/>
            <a:ext cx="2815828" cy="830997"/>
            <a:chOff x="1904596" y="3226496"/>
            <a:chExt cx="3754841" cy="1109632"/>
          </a:xfrm>
        </p:grpSpPr>
        <p:sp>
          <p:nvSpPr>
            <p:cNvPr id="27" name="Text Box 23">
              <a:extLst>
                <a:ext uri="{FF2B5EF4-FFF2-40B4-BE49-F238E27FC236}">
                  <a16:creationId xmlns:a16="http://schemas.microsoft.com/office/drawing/2014/main" id="{812B59CF-AFDA-44E7-84FF-DD4C07213415}"/>
                </a:ext>
              </a:extLst>
            </p:cNvPr>
            <p:cNvSpPr txBox="1">
              <a:spLocks noChangeArrowheads="1"/>
            </p:cNvSpPr>
            <p:nvPr/>
          </p:nvSpPr>
          <p:spPr bwMode="auto">
            <a:xfrm>
              <a:off x="1904596" y="3573016"/>
              <a:ext cx="3754841" cy="61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5 mm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         cm</a:t>
              </a:r>
              <a:r>
                <a:rPr lang="en-US" altLang="vi-VN" sz="2400" b="1" baseline="30000">
                  <a:solidFill>
                    <a:srgbClr val="FF0000"/>
                  </a:solidFill>
                  <a:latin typeface="Times New Roman" panose="02020603050405020304" pitchFamily="18" charset="0"/>
                  <a:cs typeface="Times New Roman" panose="02020603050405020304" pitchFamily="18" charset="0"/>
                </a:rPr>
                <a:t>2</a:t>
              </a:r>
            </a:p>
          </p:txBody>
        </p:sp>
        <p:grpSp>
          <p:nvGrpSpPr>
            <p:cNvPr id="28" name="Group 20">
              <a:extLst>
                <a:ext uri="{FF2B5EF4-FFF2-40B4-BE49-F238E27FC236}">
                  <a16:creationId xmlns:a16="http://schemas.microsoft.com/office/drawing/2014/main" id="{9500EDDF-9DF4-42D1-A490-99E129FE0444}"/>
                </a:ext>
              </a:extLst>
            </p:cNvPr>
            <p:cNvGrpSpPr>
              <a:grpSpLocks/>
            </p:cNvGrpSpPr>
            <p:nvPr/>
          </p:nvGrpSpPr>
          <p:grpSpPr bwMode="auto">
            <a:xfrm>
              <a:off x="3465578" y="3226496"/>
              <a:ext cx="861868" cy="1109632"/>
              <a:chOff x="1760540" y="5162553"/>
              <a:chExt cx="973256" cy="1109739"/>
            </a:xfrm>
          </p:grpSpPr>
          <p:sp>
            <p:nvSpPr>
              <p:cNvPr id="29" name="Text Box 53">
                <a:extLst>
                  <a:ext uri="{FF2B5EF4-FFF2-40B4-BE49-F238E27FC236}">
                    <a16:creationId xmlns:a16="http://schemas.microsoft.com/office/drawing/2014/main" id="{A7C3B54C-2F38-48E5-9BA7-1F3EF84CDB12}"/>
                  </a:ext>
                </a:extLst>
              </p:cNvPr>
              <p:cNvSpPr txBox="1">
                <a:spLocks noChangeArrowheads="1"/>
              </p:cNvSpPr>
              <p:nvPr/>
            </p:nvSpPr>
            <p:spPr bwMode="auto">
              <a:xfrm>
                <a:off x="1760540" y="5162553"/>
                <a:ext cx="973256" cy="110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5</a:t>
                </a: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100</a:t>
                </a:r>
              </a:p>
            </p:txBody>
          </p:sp>
          <p:sp>
            <p:nvSpPr>
              <p:cNvPr id="30" name="Line 54">
                <a:extLst>
                  <a:ext uri="{FF2B5EF4-FFF2-40B4-BE49-F238E27FC236}">
                    <a16:creationId xmlns:a16="http://schemas.microsoft.com/office/drawing/2014/main" id="{2F89A61B-AEDF-45AB-AA3A-E24CF3490D26}"/>
                  </a:ext>
                </a:extLst>
              </p:cNvPr>
              <p:cNvSpPr>
                <a:spLocks noChangeShapeType="1"/>
              </p:cNvSpPr>
              <p:nvPr/>
            </p:nvSpPr>
            <p:spPr bwMode="auto">
              <a:xfrm>
                <a:off x="1959206" y="5738131"/>
                <a:ext cx="675908"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400">
                  <a:solidFill>
                    <a:srgbClr val="FF0000"/>
                  </a:solidFill>
                  <a:latin typeface="Times New Roman" panose="02020603050405020304" pitchFamily="18" charset="0"/>
                  <a:cs typeface="Times New Roman" panose="02020603050405020304" pitchFamily="18" charset="0"/>
                </a:endParaRPr>
              </a:p>
            </p:txBody>
          </p:sp>
        </p:grpSp>
      </p:grpSp>
      <p:grpSp>
        <p:nvGrpSpPr>
          <p:cNvPr id="31" name="Group 2">
            <a:extLst>
              <a:ext uri="{FF2B5EF4-FFF2-40B4-BE49-F238E27FC236}">
                <a16:creationId xmlns:a16="http://schemas.microsoft.com/office/drawing/2014/main" id="{3E290E85-989C-4725-94A1-C04B7C390B63}"/>
              </a:ext>
            </a:extLst>
          </p:cNvPr>
          <p:cNvGrpSpPr>
            <a:grpSpLocks/>
          </p:cNvGrpSpPr>
          <p:nvPr/>
        </p:nvGrpSpPr>
        <p:grpSpPr bwMode="auto">
          <a:xfrm>
            <a:off x="4640703" y="3357786"/>
            <a:ext cx="723276" cy="830997"/>
            <a:chOff x="3634322" y="6542868"/>
            <a:chExt cx="963770" cy="1878014"/>
          </a:xfrm>
        </p:grpSpPr>
        <p:sp>
          <p:nvSpPr>
            <p:cNvPr id="32" name="Text Box 53">
              <a:extLst>
                <a:ext uri="{FF2B5EF4-FFF2-40B4-BE49-F238E27FC236}">
                  <a16:creationId xmlns:a16="http://schemas.microsoft.com/office/drawing/2014/main" id="{B81733A0-2819-4760-8EE7-4F0017684B88}"/>
                </a:ext>
              </a:extLst>
            </p:cNvPr>
            <p:cNvSpPr txBox="1">
              <a:spLocks noChangeArrowheads="1"/>
            </p:cNvSpPr>
            <p:nvPr/>
          </p:nvSpPr>
          <p:spPr bwMode="auto">
            <a:xfrm>
              <a:off x="3634322" y="6542868"/>
              <a:ext cx="963770" cy="187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5</a:t>
              </a: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100 </a:t>
              </a:r>
            </a:p>
          </p:txBody>
        </p:sp>
        <p:sp>
          <p:nvSpPr>
            <p:cNvPr id="33" name="Line 54">
              <a:extLst>
                <a:ext uri="{FF2B5EF4-FFF2-40B4-BE49-F238E27FC236}">
                  <a16:creationId xmlns:a16="http://schemas.microsoft.com/office/drawing/2014/main" id="{39018D3D-7C39-4483-99FF-B137246010E2}"/>
                </a:ext>
              </a:extLst>
            </p:cNvPr>
            <p:cNvSpPr>
              <a:spLocks noChangeShapeType="1"/>
            </p:cNvSpPr>
            <p:nvPr/>
          </p:nvSpPr>
          <p:spPr bwMode="auto">
            <a:xfrm>
              <a:off x="3774313" y="7395837"/>
              <a:ext cx="596529"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400">
                <a:solidFill>
                  <a:srgbClr val="FF0000"/>
                </a:solidFill>
                <a:latin typeface="Times New Roman" panose="02020603050405020304" pitchFamily="18" charset="0"/>
                <a:cs typeface="Times New Roman" panose="02020603050405020304" pitchFamily="18" charset="0"/>
              </a:endParaRPr>
            </a:p>
          </p:txBody>
        </p:sp>
      </p:grpSp>
      <p:sp>
        <p:nvSpPr>
          <p:cNvPr id="34" name="Text Box 23">
            <a:extLst>
              <a:ext uri="{FF2B5EF4-FFF2-40B4-BE49-F238E27FC236}">
                <a16:creationId xmlns:a16="http://schemas.microsoft.com/office/drawing/2014/main" id="{011747F5-C525-4E51-9F80-B4080BB7EAF7}"/>
              </a:ext>
            </a:extLst>
          </p:cNvPr>
          <p:cNvSpPr txBox="1">
            <a:spLocks noChangeArrowheads="1"/>
          </p:cNvSpPr>
          <p:nvPr/>
        </p:nvSpPr>
        <p:spPr bwMode="auto">
          <a:xfrm>
            <a:off x="1689428" y="3495898"/>
            <a:ext cx="419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4 cm</a:t>
            </a:r>
            <a:r>
              <a:rPr lang="en-US" altLang="vi-VN" sz="2400" b="1" baseline="30000">
                <a:latin typeface="Times New Roman" panose="02020603050405020304" pitchFamily="18" charset="0"/>
                <a:cs typeface="Times New Roman" panose="02020603050405020304" pitchFamily="18" charset="0"/>
              </a:rPr>
              <a:t>2</a:t>
            </a:r>
            <a:r>
              <a:rPr lang="en-US" altLang="vi-VN" sz="2400" b="1">
                <a:latin typeface="Times New Roman" panose="02020603050405020304" pitchFamily="18" charset="0"/>
                <a:cs typeface="Times New Roman" panose="02020603050405020304" pitchFamily="18" charset="0"/>
              </a:rPr>
              <a:t> </a:t>
            </a:r>
            <a:r>
              <a:rPr lang="en-US" altLang="vi-VN" sz="2400" b="1">
                <a:solidFill>
                  <a:srgbClr val="FF0000"/>
                </a:solidFill>
                <a:latin typeface="Times New Roman" panose="02020603050405020304" pitchFamily="18" charset="0"/>
                <a:cs typeface="Times New Roman" panose="02020603050405020304" pitchFamily="18" charset="0"/>
              </a:rPr>
              <a:t>5 mm</a:t>
            </a:r>
            <a:r>
              <a:rPr lang="en-US" altLang="vi-VN" sz="2400" b="1" baseline="30000">
                <a:solidFill>
                  <a:srgbClr val="FF0000"/>
                </a:solidFill>
                <a:latin typeface="Times New Roman" panose="02020603050405020304" pitchFamily="18" charset="0"/>
                <a:cs typeface="Times New Roman" panose="02020603050405020304" pitchFamily="18" charset="0"/>
              </a:rPr>
              <a:t>2 </a:t>
            </a:r>
            <a:r>
              <a:rPr lang="en-US" altLang="vi-VN" sz="2400" b="1">
                <a:latin typeface="Times New Roman" panose="02020603050405020304" pitchFamily="18" charset="0"/>
                <a:cs typeface="Times New Roman" panose="02020603050405020304" pitchFamily="18" charset="0"/>
              </a:rPr>
              <a:t>= 4 cm</a:t>
            </a:r>
            <a:r>
              <a:rPr lang="en-US" altLang="vi-VN" sz="2400" b="1" baseline="30000">
                <a:latin typeface="Times New Roman" panose="02020603050405020304" pitchFamily="18" charset="0"/>
                <a:cs typeface="Times New Roman" panose="02020603050405020304" pitchFamily="18" charset="0"/>
              </a:rPr>
              <a:t>2</a:t>
            </a:r>
            <a:r>
              <a:rPr lang="en-US" altLang="vi-VN" sz="2400" b="1">
                <a:latin typeface="Times New Roman" panose="02020603050405020304" pitchFamily="18" charset="0"/>
                <a:cs typeface="Times New Roman" panose="02020603050405020304" pitchFamily="18" charset="0"/>
              </a:rPr>
              <a:t> +</a:t>
            </a:r>
            <a:r>
              <a:rPr lang="en-US" altLang="vi-VN" sz="2400" b="1">
                <a:solidFill>
                  <a:srgbClr val="FF0000"/>
                </a:solidFill>
                <a:latin typeface="Times New Roman" panose="02020603050405020304" pitchFamily="18" charset="0"/>
                <a:cs typeface="Times New Roman" panose="02020603050405020304" pitchFamily="18" charset="0"/>
              </a:rPr>
              <a:t>        cm</a:t>
            </a:r>
            <a:r>
              <a:rPr lang="en-US" altLang="vi-VN" sz="2400" b="1" baseline="30000">
                <a:solidFill>
                  <a:srgbClr val="FF0000"/>
                </a:solidFill>
                <a:latin typeface="Times New Roman" panose="02020603050405020304" pitchFamily="18" charset="0"/>
                <a:cs typeface="Times New Roman" panose="02020603050405020304" pitchFamily="18" charset="0"/>
              </a:rPr>
              <a:t>2</a:t>
            </a:r>
            <a:endParaRPr lang="en-US" altLang="vi-VN" sz="2400" b="1" baseline="30000">
              <a:latin typeface="Times New Roman" panose="02020603050405020304" pitchFamily="18" charset="0"/>
              <a:cs typeface="Times New Roman" panose="02020603050405020304" pitchFamily="18" charset="0"/>
            </a:endParaRPr>
          </a:p>
        </p:txBody>
      </p:sp>
      <p:sp>
        <p:nvSpPr>
          <p:cNvPr id="35" name="Line 54">
            <a:extLst>
              <a:ext uri="{FF2B5EF4-FFF2-40B4-BE49-F238E27FC236}">
                <a16:creationId xmlns:a16="http://schemas.microsoft.com/office/drawing/2014/main" id="{ED44480E-5C8C-4638-9DC0-01E73E354363}"/>
              </a:ext>
            </a:extLst>
          </p:cNvPr>
          <p:cNvSpPr>
            <a:spLocks noChangeShapeType="1"/>
          </p:cNvSpPr>
          <p:nvPr/>
        </p:nvSpPr>
        <p:spPr bwMode="auto">
          <a:xfrm>
            <a:off x="6326912" y="3767360"/>
            <a:ext cx="444104" cy="0"/>
          </a:xfrm>
          <a:prstGeom prst="line">
            <a:avLst/>
          </a:prstGeom>
          <a:ln>
            <a:solidFill>
              <a:schemeClr val="tx1"/>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400">
              <a:ln>
                <a:solidFill>
                  <a:schemeClr val="tx1"/>
                </a:solidFill>
              </a:ln>
              <a:solidFill>
                <a:srgbClr val="FF0000"/>
              </a:solidFill>
              <a:latin typeface="Times New Roman" panose="02020603050405020304" pitchFamily="18" charset="0"/>
              <a:cs typeface="Times New Roman" panose="02020603050405020304" pitchFamily="18" charset="0"/>
            </a:endParaRPr>
          </a:p>
        </p:txBody>
      </p:sp>
      <p:sp>
        <p:nvSpPr>
          <p:cNvPr id="36" name="Down Arrow 32">
            <a:extLst>
              <a:ext uri="{FF2B5EF4-FFF2-40B4-BE49-F238E27FC236}">
                <a16:creationId xmlns:a16="http://schemas.microsoft.com/office/drawing/2014/main" id="{60A52D6B-82A7-43F3-9DD8-D939F5513D42}"/>
              </a:ext>
            </a:extLst>
          </p:cNvPr>
          <p:cNvSpPr/>
          <p:nvPr/>
        </p:nvSpPr>
        <p:spPr>
          <a:xfrm>
            <a:off x="3763497" y="3180382"/>
            <a:ext cx="119063" cy="316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Times New Roman" panose="02020603050405020304" pitchFamily="18" charset="0"/>
              <a:cs typeface="Times New Roman" panose="02020603050405020304" pitchFamily="18" charset="0"/>
            </a:endParaRPr>
          </a:p>
        </p:txBody>
      </p:sp>
      <p:sp>
        <p:nvSpPr>
          <p:cNvPr id="37" name="Text Box 53">
            <a:extLst>
              <a:ext uri="{FF2B5EF4-FFF2-40B4-BE49-F238E27FC236}">
                <a16:creationId xmlns:a16="http://schemas.microsoft.com/office/drawing/2014/main" id="{C5C48190-034F-42F0-9FEE-2C81CA20B86F}"/>
              </a:ext>
            </a:extLst>
          </p:cNvPr>
          <p:cNvSpPr txBox="1">
            <a:spLocks noChangeArrowheads="1"/>
          </p:cNvSpPr>
          <p:nvPr/>
        </p:nvSpPr>
        <p:spPr bwMode="auto">
          <a:xfrm>
            <a:off x="6235919" y="3362548"/>
            <a:ext cx="6463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5</a:t>
            </a:r>
          </a:p>
          <a:p>
            <a:pPr algn="ctr" eaLnBrk="1" hangingPunct="1"/>
            <a:r>
              <a:rPr lang="en-US" altLang="en-US" sz="2400" b="1">
                <a:latin typeface="Times New Roman" panose="02020603050405020304" pitchFamily="18" charset="0"/>
                <a:cs typeface="Times New Roman" panose="02020603050405020304" pitchFamily="18" charset="0"/>
              </a:rPr>
              <a:t>100</a:t>
            </a:r>
          </a:p>
        </p:txBody>
      </p:sp>
      <p:sp>
        <p:nvSpPr>
          <p:cNvPr id="38" name="Rectangle 37">
            <a:extLst>
              <a:ext uri="{FF2B5EF4-FFF2-40B4-BE49-F238E27FC236}">
                <a16:creationId xmlns:a16="http://schemas.microsoft.com/office/drawing/2014/main" id="{73720A22-802D-45B3-A184-E842240D632F}"/>
              </a:ext>
            </a:extLst>
          </p:cNvPr>
          <p:cNvSpPr>
            <a:spLocks noChangeArrowheads="1"/>
          </p:cNvSpPr>
          <p:nvPr/>
        </p:nvSpPr>
        <p:spPr bwMode="auto">
          <a:xfrm>
            <a:off x="5757794" y="3550667"/>
            <a:ext cx="1752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400" b="1">
                <a:latin typeface="Times New Roman" panose="02020603050405020304" pitchFamily="18" charset="0"/>
                <a:cs typeface="Times New Roman" panose="02020603050405020304" pitchFamily="18" charset="0"/>
              </a:rPr>
              <a:t>= 4        cm</a:t>
            </a:r>
            <a:r>
              <a:rPr lang="en-US" altLang="vi-VN" sz="2400" b="1" baseline="30000">
                <a:latin typeface="Times New Roman" panose="02020603050405020304" pitchFamily="18" charset="0"/>
                <a:cs typeface="Times New Roman" panose="02020603050405020304" pitchFamily="18" charset="0"/>
              </a:rPr>
              <a:t>2 </a:t>
            </a:r>
            <a:endParaRPr lang="en-US" altLang="en-US" sz="2400">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4412857D-2B40-447F-AB41-77C0CB711CEA}"/>
              </a:ext>
            </a:extLst>
          </p:cNvPr>
          <p:cNvSpPr>
            <a:spLocks noChangeArrowheads="1"/>
          </p:cNvSpPr>
          <p:nvPr/>
        </p:nvSpPr>
        <p:spPr bwMode="auto">
          <a:xfrm>
            <a:off x="4480668" y="1749936"/>
            <a:ext cx="45878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solidFill>
                  <a:srgbClr val="FF0000"/>
                </a:solidFill>
                <a:latin typeface="Times New Roman" panose="02020603050405020304" pitchFamily="18" charset="0"/>
                <a:cs typeface="Times New Roman" panose="02020603050405020304" pitchFamily="18" charset="0"/>
              </a:rPr>
              <a:t>=</a:t>
            </a:r>
            <a:endParaRPr lang="en-US" altLang="en-US" sz="3750">
              <a:latin typeface="Times New Roman" panose="02020603050405020304" pitchFamily="18" charset="0"/>
              <a:cs typeface="Times New Roman" panose="02020603050405020304" pitchFamily="18" charset="0"/>
            </a:endParaRPr>
          </a:p>
        </p:txBody>
      </p:sp>
      <p:pic>
        <p:nvPicPr>
          <p:cNvPr id="40" name="Google Shape;1226;p45">
            <a:hlinkClick r:id="rId5" action="ppaction://hlinksldjump"/>
            <a:extLst>
              <a:ext uri="{FF2B5EF4-FFF2-40B4-BE49-F238E27FC236}">
                <a16:creationId xmlns:a16="http://schemas.microsoft.com/office/drawing/2014/main" id="{414C3DC0-B0D8-4E80-97DF-4DF7ECC16D4C}"/>
              </a:ext>
            </a:extLst>
          </p:cNvPr>
          <p:cNvPicPr preferRelativeResize="0"/>
          <p:nvPr/>
        </p:nvPicPr>
        <p:blipFill>
          <a:blip r:embed="rId6">
            <a:alphaModFix/>
          </a:blip>
          <a:stretch>
            <a:fillRect/>
          </a:stretch>
        </p:blipFill>
        <p:spPr>
          <a:xfrm>
            <a:off x="6813297" y="3726730"/>
            <a:ext cx="2343891" cy="1374243"/>
          </a:xfrm>
          <a:prstGeom prst="rect">
            <a:avLst/>
          </a:prstGeom>
          <a:noFill/>
          <a:ln>
            <a:noFill/>
          </a:ln>
        </p:spPr>
      </p:pic>
      <p:pic>
        <p:nvPicPr>
          <p:cNvPr id="41"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AA5A6960-F702-42F8-BD30-B30F5B7E42DD}"/>
              </a:ext>
            </a:extLst>
          </p:cNvPr>
          <p:cNvPicPr>
            <a:picLocks noChangeAspect="1" noChangeArrowheads="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026583" flipH="1">
            <a:off x="7119659" y="-160611"/>
            <a:ext cx="2396729" cy="1799363"/>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42" name="Google Shape;117;p26">
            <a:extLst>
              <a:ext uri="{FF2B5EF4-FFF2-40B4-BE49-F238E27FC236}">
                <a16:creationId xmlns:a16="http://schemas.microsoft.com/office/drawing/2014/main" id="{59E8BEA7-2E39-4175-86C9-6C8B4B907053}"/>
              </a:ext>
            </a:extLst>
          </p:cNvPr>
          <p:cNvPicPr preferRelativeResize="0"/>
          <p:nvPr/>
        </p:nvPicPr>
        <p:blipFill>
          <a:blip r:embed="rId8">
            <a:alphaModFix/>
          </a:blip>
          <a:stretch>
            <a:fillRect/>
          </a:stretch>
        </p:blipFill>
        <p:spPr>
          <a:xfrm>
            <a:off x="-1769518" y="-180984"/>
            <a:ext cx="3216325" cy="2149201"/>
          </a:xfrm>
          <a:prstGeom prst="rect">
            <a:avLst/>
          </a:prstGeom>
          <a:noFill/>
          <a:ln>
            <a:noFill/>
          </a:ln>
        </p:spPr>
      </p:pic>
      <p:sp>
        <p:nvSpPr>
          <p:cNvPr id="43" name="Text Box 28">
            <a:extLst>
              <a:ext uri="{FF2B5EF4-FFF2-40B4-BE49-F238E27FC236}">
                <a16:creationId xmlns:a16="http://schemas.microsoft.com/office/drawing/2014/main" id="{DF7F146B-EF96-4FC4-9A25-766136CDBFF4}"/>
              </a:ext>
            </a:extLst>
          </p:cNvPr>
          <p:cNvSpPr txBox="1">
            <a:spLocks noChangeArrowheads="1"/>
          </p:cNvSpPr>
          <p:nvPr/>
        </p:nvSpPr>
        <p:spPr bwMode="gray">
          <a:xfrm>
            <a:off x="-28050" y="124175"/>
            <a:ext cx="9900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b="1">
                <a:solidFill>
                  <a:schemeClr val="bg1"/>
                </a:solidFill>
                <a:latin typeface="Times New Roman" panose="02020603050405020304" pitchFamily="18" charset="0"/>
                <a:cs typeface="Times New Roman" panose="02020603050405020304" pitchFamily="18" charset="0"/>
              </a:rPr>
              <a:t>2</a:t>
            </a:r>
          </a:p>
        </p:txBody>
      </p:sp>
      <p:sp>
        <p:nvSpPr>
          <p:cNvPr id="44" name="Rectangle 4">
            <a:extLst>
              <a:ext uri="{FF2B5EF4-FFF2-40B4-BE49-F238E27FC236}">
                <a16:creationId xmlns:a16="http://schemas.microsoft.com/office/drawing/2014/main" id="{0F2E6E75-488E-4B83-8CBF-6EACA8CF9FF5}"/>
              </a:ext>
            </a:extLst>
          </p:cNvPr>
          <p:cNvSpPr>
            <a:spLocks noChangeArrowheads="1"/>
          </p:cNvSpPr>
          <p:nvPr/>
        </p:nvSpPr>
        <p:spPr bwMode="auto">
          <a:xfrm>
            <a:off x="1839902" y="250755"/>
            <a:ext cx="445294" cy="1223963"/>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1" hangingPunct="1">
              <a:defRPr/>
            </a:pPr>
            <a:endParaRPr lang="en-US" altLang="en-US" sz="2625" b="1" dirty="0">
              <a:solidFill>
                <a:srgbClr val="FF0000"/>
              </a:solidFill>
              <a:latin typeface="Times New Roman" panose="02020603050405020304" pitchFamily="18" charset="0"/>
              <a:cs typeface="Times New Roman" pitchFamily="18" charset="0"/>
            </a:endParaRPr>
          </a:p>
          <a:p>
            <a:pPr algn="ctr" eaLnBrk="1" hangingPunct="1">
              <a:defRPr/>
            </a:pPr>
            <a:r>
              <a:rPr lang="en-US" altLang="en-US" sz="3000" b="1" dirty="0">
                <a:solidFill>
                  <a:srgbClr val="FF0000"/>
                </a:solidFill>
                <a:latin typeface="Times New Roman" pitchFamily="18" charset="0"/>
                <a:cs typeface="Times New Roman" pitchFamily="18" charset="0"/>
              </a:rPr>
              <a:t>&lt;</a:t>
            </a:r>
          </a:p>
          <a:p>
            <a:pPr algn="ctr" eaLnBrk="1" hangingPunct="1">
              <a:defRPr/>
            </a:pPr>
            <a:r>
              <a:rPr lang="en-US" altLang="en-US" sz="3000" b="1" dirty="0">
                <a:solidFill>
                  <a:srgbClr val="FF0000"/>
                </a:solidFill>
                <a:latin typeface="Times New Roman" pitchFamily="18" charset="0"/>
                <a:cs typeface="Times New Roman" pitchFamily="18" charset="0"/>
              </a:rPr>
              <a:t>&gt;</a:t>
            </a:r>
          </a:p>
          <a:p>
            <a:pPr algn="ctr" eaLnBrk="1" hangingPunct="1">
              <a:defRPr/>
            </a:pPr>
            <a:r>
              <a:rPr lang="en-US" altLang="en-US" sz="3000" b="1" dirty="0">
                <a:solidFill>
                  <a:srgbClr val="FF0000"/>
                </a:solidFill>
                <a:latin typeface="Times New Roman" pitchFamily="18" charset="0"/>
                <a:cs typeface="Times New Roman" pitchFamily="18" charset="0"/>
              </a:rPr>
              <a:t>=</a:t>
            </a:r>
          </a:p>
          <a:p>
            <a:pPr algn="ctr" eaLnBrk="1" hangingPunct="1">
              <a:defRPr/>
            </a:pPr>
            <a:endParaRPr lang="en-US" altLang="en-US" sz="2625" b="1" dirty="0">
              <a:solidFill>
                <a:srgbClr val="000000"/>
              </a:solidFill>
              <a:latin typeface="Times New Roman" pitchFamily="18" charset="0"/>
              <a:cs typeface="Times New Roman" pitchFamily="18" charset="0"/>
            </a:endParaRPr>
          </a:p>
        </p:txBody>
      </p:sp>
      <p:sp>
        <p:nvSpPr>
          <p:cNvPr id="45" name="TextBox 9">
            <a:extLst>
              <a:ext uri="{FF2B5EF4-FFF2-40B4-BE49-F238E27FC236}">
                <a16:creationId xmlns:a16="http://schemas.microsoft.com/office/drawing/2014/main" id="{D8DF3E00-6D7A-413D-A906-1E10F560B996}"/>
              </a:ext>
            </a:extLst>
          </p:cNvPr>
          <p:cNvSpPr txBox="1">
            <a:spLocks noChangeArrowheads="1"/>
          </p:cNvSpPr>
          <p:nvPr/>
        </p:nvSpPr>
        <p:spPr bwMode="auto">
          <a:xfrm>
            <a:off x="2339964" y="585737"/>
            <a:ext cx="3250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iterate type="lt">
                                    <p:tmPct val="0"/>
                                  </p:iterate>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53" presetClass="entr" presetSubtype="16"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6" presetClass="exit" presetSubtype="21" fill="hold" grpId="0" nodeType="withEffect">
                                  <p:stCondLst>
                                    <p:cond delay="0"/>
                                  </p:stCondLst>
                                  <p:childTnLst>
                                    <p:animEffect transition="out" filter="barn(inVertical)">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53" presetClass="entr" presetSubtype="16"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checkerboard(across)">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par>
                                <p:cTn id="74" presetID="16" presetClass="entr" presetSubtype="21"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arn(inVertical)">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barn(inVertical)">
                                      <p:cBhvr>
                                        <p:cTn id="81" dur="500"/>
                                        <p:tgtEl>
                                          <p:spTgt spid="38"/>
                                        </p:tgtEl>
                                      </p:cBhvr>
                                    </p:animEffect>
                                  </p:childTnLst>
                                </p:cTn>
                              </p:par>
                              <p:par>
                                <p:cTn id="82" presetID="16" presetClass="entr" presetSubtype="21"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barn(inVertical)">
                                      <p:cBhvr>
                                        <p:cTn id="84" dur="500"/>
                                        <p:tgtEl>
                                          <p:spTgt spid="3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xit" presetSubtype="4" fill="hold" grpId="1" nodeType="clickEffect">
                                  <p:stCondLst>
                                    <p:cond delay="0"/>
                                  </p:stCondLst>
                                  <p:childTnLst>
                                    <p:animEffect transition="out" filter="wipe(down)">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par>
                                <p:cTn id="93" presetID="16" presetClass="entr" presetSubtype="21"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barn(inVertical)">
                                      <p:cBhvr>
                                        <p:cTn id="9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6" grpId="0"/>
      <p:bldP spid="16" grpId="1"/>
      <p:bldP spid="16" grpId="2"/>
      <p:bldP spid="17" grpId="0" animBg="1"/>
      <p:bldP spid="17" grpId="1" animBg="1"/>
      <p:bldP spid="19" grpId="0"/>
      <p:bldP spid="20" grpId="0"/>
      <p:bldP spid="24" grpId="0"/>
      <p:bldP spid="24" grpId="1"/>
      <p:bldP spid="34" grpId="0"/>
      <p:bldP spid="36" grpId="0" animBg="1"/>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68">
            <a:extLst>
              <a:ext uri="{FF2B5EF4-FFF2-40B4-BE49-F238E27FC236}">
                <a16:creationId xmlns:a16="http://schemas.microsoft.com/office/drawing/2014/main" id="{F84F3CFF-CE86-4FD4-A985-C34EDA7A4FF9}"/>
              </a:ext>
            </a:extLst>
          </p:cNvPr>
          <p:cNvSpPr txBox="1">
            <a:spLocks noChangeArrowheads="1"/>
          </p:cNvSpPr>
          <p:nvPr/>
        </p:nvSpPr>
        <p:spPr bwMode="auto">
          <a:xfrm>
            <a:off x="190500" y="134303"/>
            <a:ext cx="87630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3200">
                <a:latin typeface="Times New Roman" panose="02020603050405020304" pitchFamily="18" charset="0"/>
                <a:cs typeface="Times New Roman" panose="02020603050405020304" pitchFamily="18" charset="0"/>
              </a:rPr>
              <a:t>	  Người ta dùng gỗ để lát sàn một căn phòng hình chữ nhật có chiều dài 6m, chiều rộng 4m. Hỏi phải tốn bao nhiêu tiền mua gỗ để lát sàn cả căn phòng đó, biết giá tiền 1 m</a:t>
            </a:r>
            <a:r>
              <a:rPr lang="en-US" altLang="vi-VN" sz="3200" baseline="30000">
                <a:latin typeface="Times New Roman" panose="02020603050405020304" pitchFamily="18" charset="0"/>
                <a:cs typeface="Times New Roman" panose="02020603050405020304" pitchFamily="18" charset="0"/>
              </a:rPr>
              <a:t>2</a:t>
            </a:r>
            <a:r>
              <a:rPr lang="en-US" altLang="vi-VN" sz="3200">
                <a:latin typeface="Times New Roman" panose="02020603050405020304" pitchFamily="18" charset="0"/>
                <a:cs typeface="Times New Roman" panose="02020603050405020304" pitchFamily="18" charset="0"/>
              </a:rPr>
              <a:t> gỗ sàn là 280 000 đồng?</a:t>
            </a:r>
          </a:p>
        </p:txBody>
      </p:sp>
      <p:sp>
        <p:nvSpPr>
          <p:cNvPr id="12" name="Line 189">
            <a:extLst>
              <a:ext uri="{FF2B5EF4-FFF2-40B4-BE49-F238E27FC236}">
                <a16:creationId xmlns:a16="http://schemas.microsoft.com/office/drawing/2014/main" id="{75201A57-680F-4042-8768-2895EF1D50F8}"/>
              </a:ext>
            </a:extLst>
          </p:cNvPr>
          <p:cNvSpPr>
            <a:spLocks noChangeShapeType="1"/>
          </p:cNvSpPr>
          <p:nvPr/>
        </p:nvSpPr>
        <p:spPr bwMode="auto">
          <a:xfrm rot="16200000">
            <a:off x="5580056" y="-1282711"/>
            <a:ext cx="0" cy="4841893"/>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4" name="Line 189">
            <a:extLst>
              <a:ext uri="{FF2B5EF4-FFF2-40B4-BE49-F238E27FC236}">
                <a16:creationId xmlns:a16="http://schemas.microsoft.com/office/drawing/2014/main" id="{ECAAB8E5-3021-488B-AD8A-5C4C823FD9E0}"/>
              </a:ext>
            </a:extLst>
          </p:cNvPr>
          <p:cNvSpPr>
            <a:spLocks noChangeShapeType="1"/>
          </p:cNvSpPr>
          <p:nvPr/>
        </p:nvSpPr>
        <p:spPr bwMode="auto">
          <a:xfrm rot="16200000" flipH="1">
            <a:off x="1143000" y="1310282"/>
            <a:ext cx="0" cy="1524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5" name="Line 189">
            <a:extLst>
              <a:ext uri="{FF2B5EF4-FFF2-40B4-BE49-F238E27FC236}">
                <a16:creationId xmlns:a16="http://schemas.microsoft.com/office/drawing/2014/main" id="{C13C4DCF-A149-43EA-B768-F9DA1D0FA141}"/>
              </a:ext>
            </a:extLst>
          </p:cNvPr>
          <p:cNvSpPr>
            <a:spLocks noChangeShapeType="1"/>
          </p:cNvSpPr>
          <p:nvPr/>
        </p:nvSpPr>
        <p:spPr bwMode="auto">
          <a:xfrm rot="16200000" flipH="1">
            <a:off x="6386513" y="-158119"/>
            <a:ext cx="0" cy="460057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6" name="TextBox 31">
            <a:extLst>
              <a:ext uri="{FF2B5EF4-FFF2-40B4-BE49-F238E27FC236}">
                <a16:creationId xmlns:a16="http://schemas.microsoft.com/office/drawing/2014/main" id="{11282A19-A12B-4674-9F08-6A40D978DA7F}"/>
              </a:ext>
            </a:extLst>
          </p:cNvPr>
          <p:cNvSpPr txBox="1">
            <a:spLocks noChangeArrowheads="1"/>
          </p:cNvSpPr>
          <p:nvPr/>
        </p:nvSpPr>
        <p:spPr bwMode="auto">
          <a:xfrm>
            <a:off x="574487" y="2238077"/>
            <a:ext cx="24017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u="sng">
                <a:latin typeface="Times New Roman" panose="02020603050405020304" pitchFamily="18" charset="0"/>
                <a:cs typeface="Times New Roman" panose="02020603050405020304" pitchFamily="18" charset="0"/>
              </a:rPr>
              <a:t>Tóm tắt:</a:t>
            </a:r>
          </a:p>
        </p:txBody>
      </p:sp>
      <p:sp>
        <p:nvSpPr>
          <p:cNvPr id="18" name="Rectangle 17">
            <a:extLst>
              <a:ext uri="{FF2B5EF4-FFF2-40B4-BE49-F238E27FC236}">
                <a16:creationId xmlns:a16="http://schemas.microsoft.com/office/drawing/2014/main" id="{DA1264AF-7800-4DD7-9317-13D3287943DE}"/>
              </a:ext>
            </a:extLst>
          </p:cNvPr>
          <p:cNvSpPr>
            <a:spLocks noChangeArrowheads="1"/>
          </p:cNvSpPr>
          <p:nvPr/>
        </p:nvSpPr>
        <p:spPr bwMode="auto">
          <a:xfrm>
            <a:off x="204202" y="2799151"/>
            <a:ext cx="2510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200">
                <a:latin typeface="Times New Roman" panose="02020603050405020304" pitchFamily="18" charset="0"/>
                <a:cs typeface="Times New Roman" panose="02020603050405020304" pitchFamily="18" charset="0"/>
              </a:rPr>
              <a:t>Chiều dài: 6m</a:t>
            </a:r>
            <a:endParaRPr lang="en-US" altLang="en-US" sz="3200"/>
          </a:p>
        </p:txBody>
      </p:sp>
      <p:sp>
        <p:nvSpPr>
          <p:cNvPr id="19" name="Rectangle 18">
            <a:extLst>
              <a:ext uri="{FF2B5EF4-FFF2-40B4-BE49-F238E27FC236}">
                <a16:creationId xmlns:a16="http://schemas.microsoft.com/office/drawing/2014/main" id="{FF74D781-9DDA-4FDA-B8D6-68F1CA54AEBA}"/>
              </a:ext>
            </a:extLst>
          </p:cNvPr>
          <p:cNvSpPr>
            <a:spLocks noChangeArrowheads="1"/>
          </p:cNvSpPr>
          <p:nvPr/>
        </p:nvSpPr>
        <p:spPr bwMode="auto">
          <a:xfrm>
            <a:off x="195868" y="3360225"/>
            <a:ext cx="27606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200">
                <a:latin typeface="Times New Roman" panose="02020603050405020304" pitchFamily="18" charset="0"/>
                <a:cs typeface="Times New Roman" panose="02020603050405020304" pitchFamily="18" charset="0"/>
              </a:rPr>
              <a:t>Chiều rộng: 4m</a:t>
            </a:r>
            <a:endParaRPr lang="en-US" altLang="en-US" sz="3200"/>
          </a:p>
        </p:txBody>
      </p:sp>
      <p:sp>
        <p:nvSpPr>
          <p:cNvPr id="20" name="Rectangle 19">
            <a:extLst>
              <a:ext uri="{FF2B5EF4-FFF2-40B4-BE49-F238E27FC236}">
                <a16:creationId xmlns:a16="http://schemas.microsoft.com/office/drawing/2014/main" id="{E2BB7982-A0F6-4E55-8F75-0D3C74517DDF}"/>
              </a:ext>
            </a:extLst>
          </p:cNvPr>
          <p:cNvSpPr>
            <a:spLocks noChangeArrowheads="1"/>
          </p:cNvSpPr>
          <p:nvPr/>
        </p:nvSpPr>
        <p:spPr bwMode="auto">
          <a:xfrm>
            <a:off x="217299" y="3921299"/>
            <a:ext cx="34211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200">
                <a:latin typeface="Times New Roman" panose="02020603050405020304" pitchFamily="18" charset="0"/>
                <a:cs typeface="Times New Roman" panose="02020603050405020304" pitchFamily="18" charset="0"/>
              </a:rPr>
              <a:t>1 m</a:t>
            </a:r>
            <a:r>
              <a:rPr lang="en-US" altLang="vi-VN" sz="3200" baseline="30000">
                <a:latin typeface="Times New Roman" panose="02020603050405020304" pitchFamily="18" charset="0"/>
                <a:cs typeface="Times New Roman" panose="02020603050405020304" pitchFamily="18" charset="0"/>
              </a:rPr>
              <a:t>2</a:t>
            </a:r>
            <a:r>
              <a:rPr lang="en-US" altLang="vi-VN" sz="3200">
                <a:latin typeface="Times New Roman" panose="02020603050405020304" pitchFamily="18" charset="0"/>
                <a:cs typeface="Times New Roman" panose="02020603050405020304" pitchFamily="18" charset="0"/>
              </a:rPr>
              <a:t>: 280 000 đồng</a:t>
            </a:r>
            <a:endParaRPr lang="en-US" altLang="en-US" sz="3200"/>
          </a:p>
        </p:txBody>
      </p:sp>
      <p:sp>
        <p:nvSpPr>
          <p:cNvPr id="21" name="Rectangle 20">
            <a:extLst>
              <a:ext uri="{FF2B5EF4-FFF2-40B4-BE49-F238E27FC236}">
                <a16:creationId xmlns:a16="http://schemas.microsoft.com/office/drawing/2014/main" id="{900D309C-8FD0-4FEB-8789-28D8C0DAA186}"/>
              </a:ext>
            </a:extLst>
          </p:cNvPr>
          <p:cNvSpPr>
            <a:spLocks noChangeArrowheads="1"/>
          </p:cNvSpPr>
          <p:nvPr/>
        </p:nvSpPr>
        <p:spPr bwMode="auto">
          <a:xfrm>
            <a:off x="217299" y="4482372"/>
            <a:ext cx="5554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200">
                <a:latin typeface="Times New Roman" panose="02020603050405020304" pitchFamily="18" charset="0"/>
                <a:cs typeface="Times New Roman" panose="02020603050405020304" pitchFamily="18" charset="0"/>
              </a:rPr>
              <a:t>Số tiền mua gỗ lát sàn: … đồng?</a:t>
            </a:r>
            <a:endParaRPr lang="en-US" altLang="en-US" sz="3200"/>
          </a:p>
        </p:txBody>
      </p:sp>
      <p:sp>
        <p:nvSpPr>
          <p:cNvPr id="23" name="Line 189">
            <a:extLst>
              <a:ext uri="{FF2B5EF4-FFF2-40B4-BE49-F238E27FC236}">
                <a16:creationId xmlns:a16="http://schemas.microsoft.com/office/drawing/2014/main" id="{14917AC0-2928-4D3F-BADC-0F9616194F1A}"/>
              </a:ext>
            </a:extLst>
          </p:cNvPr>
          <p:cNvSpPr>
            <a:spLocks noChangeShapeType="1"/>
          </p:cNvSpPr>
          <p:nvPr/>
        </p:nvSpPr>
        <p:spPr bwMode="auto">
          <a:xfrm rot="16200000" flipH="1">
            <a:off x="4572000" y="-2585741"/>
            <a:ext cx="0" cy="838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pic>
        <p:nvPicPr>
          <p:cNvPr id="26" name="Picture 8" descr="Les petits explorateurs | Safari kids, Cartoon illustration, Boy cartoon  characters">
            <a:extLst>
              <a:ext uri="{FF2B5EF4-FFF2-40B4-BE49-F238E27FC236}">
                <a16:creationId xmlns:a16="http://schemas.microsoft.com/office/drawing/2014/main" id="{E72506F8-D5D0-429F-9BCE-387B8456B13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7846075" y="2790827"/>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28" name="Picture 27" descr="Rương Kho Báu Hình ảnh | Định dạng hình ảnh PSD 401172835| vn.lovepik.com">
            <a:extLst>
              <a:ext uri="{FF2B5EF4-FFF2-40B4-BE49-F238E27FC236}">
                <a16:creationId xmlns:a16="http://schemas.microsoft.com/office/drawing/2014/main" id="{787B7A0E-580B-4C6F-B973-141CE549D6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7100426" y="4129513"/>
            <a:ext cx="1457574" cy="122028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a:extLst>
              <a:ext uri="{FF2B5EF4-FFF2-40B4-BE49-F238E27FC236}">
                <a16:creationId xmlns:a16="http://schemas.microsoft.com/office/drawing/2014/main" id="{2B69E728-0858-4F76-8155-894307B5E9C8}"/>
              </a:ext>
            </a:extLst>
          </p:cNvPr>
          <p:cNvSpPr/>
          <p:nvPr/>
        </p:nvSpPr>
        <p:spPr>
          <a:xfrm>
            <a:off x="2807398" y="2953445"/>
            <a:ext cx="431494" cy="886148"/>
          </a:xfrm>
          <a:prstGeom prst="rightBrace">
            <a:avLst>
              <a:gd name="adj1" fmla="val 5683"/>
              <a:gd name="adj2" fmla="val 50000"/>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04243D19-9800-43DC-8373-4C622D0211D0}"/>
              </a:ext>
            </a:extLst>
          </p:cNvPr>
          <p:cNvSpPr txBox="1"/>
          <p:nvPr/>
        </p:nvSpPr>
        <p:spPr>
          <a:xfrm>
            <a:off x="3276600" y="2872924"/>
            <a:ext cx="2187392" cy="954107"/>
          </a:xfrm>
          <a:prstGeom prst="rect">
            <a:avLst/>
          </a:prstGeom>
          <a:solidFill>
            <a:schemeClr val="bg1">
              <a:alpha val="49000"/>
            </a:schemeClr>
          </a:solid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Diện tích sàn căn phòng</a:t>
            </a:r>
          </a:p>
        </p:txBody>
      </p:sp>
      <p:sp>
        <p:nvSpPr>
          <p:cNvPr id="31" name="Right Brace 30">
            <a:extLst>
              <a:ext uri="{FF2B5EF4-FFF2-40B4-BE49-F238E27FC236}">
                <a16:creationId xmlns:a16="http://schemas.microsoft.com/office/drawing/2014/main" id="{5F67B014-EE7D-4871-801E-E71AA6483511}"/>
              </a:ext>
            </a:extLst>
          </p:cNvPr>
          <p:cNvSpPr/>
          <p:nvPr/>
        </p:nvSpPr>
        <p:spPr>
          <a:xfrm>
            <a:off x="5475380" y="3368225"/>
            <a:ext cx="431494" cy="886148"/>
          </a:xfrm>
          <a:prstGeom prst="rightBrace">
            <a:avLst>
              <a:gd name="adj1" fmla="val 5683"/>
              <a:gd name="adj2" fmla="val 50000"/>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5E2C527D-01CA-4AF0-A0F8-BEAE3229EE94}"/>
              </a:ext>
            </a:extLst>
          </p:cNvPr>
          <p:cNvSpPr txBox="1"/>
          <p:nvPr/>
        </p:nvSpPr>
        <p:spPr>
          <a:xfrm>
            <a:off x="5923736" y="3286524"/>
            <a:ext cx="2080698" cy="954107"/>
          </a:xfrm>
          <a:prstGeom prst="rect">
            <a:avLst/>
          </a:prstGeom>
          <a:solidFill>
            <a:schemeClr val="bg1">
              <a:alpha val="49000"/>
            </a:schemeClr>
          </a:solid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Số tiền mua gỗ để lát sàn</a:t>
            </a:r>
          </a:p>
        </p:txBody>
      </p:sp>
      <p:pic>
        <p:nvPicPr>
          <p:cNvPr id="33" name="Google Shape;117;p26">
            <a:extLst>
              <a:ext uri="{FF2B5EF4-FFF2-40B4-BE49-F238E27FC236}">
                <a16:creationId xmlns:a16="http://schemas.microsoft.com/office/drawing/2014/main" id="{5635BF03-213F-408A-9C5D-A5099C616269}"/>
              </a:ext>
            </a:extLst>
          </p:cNvPr>
          <p:cNvPicPr preferRelativeResize="0"/>
          <p:nvPr/>
        </p:nvPicPr>
        <p:blipFill>
          <a:blip r:embed="rId6">
            <a:alphaModFix/>
          </a:blip>
          <a:stretch>
            <a:fillRect/>
          </a:stretch>
        </p:blipFill>
        <p:spPr>
          <a:xfrm>
            <a:off x="-1676400" y="-323850"/>
            <a:ext cx="2641813" cy="1530497"/>
          </a:xfrm>
          <a:prstGeom prst="rect">
            <a:avLst/>
          </a:prstGeom>
          <a:noFill/>
          <a:ln>
            <a:noFill/>
          </a:ln>
        </p:spPr>
      </p:pic>
      <p:sp>
        <p:nvSpPr>
          <p:cNvPr id="34" name="Text Box 28">
            <a:extLst>
              <a:ext uri="{FF2B5EF4-FFF2-40B4-BE49-F238E27FC236}">
                <a16:creationId xmlns:a16="http://schemas.microsoft.com/office/drawing/2014/main" id="{4482939F-6D12-4DBD-A5E4-760F3A28C85A}"/>
              </a:ext>
            </a:extLst>
          </p:cNvPr>
          <p:cNvSpPr txBox="1">
            <a:spLocks noChangeArrowheads="1"/>
          </p:cNvSpPr>
          <p:nvPr/>
        </p:nvSpPr>
        <p:spPr bwMode="gray">
          <a:xfrm>
            <a:off x="0" y="-41136"/>
            <a:ext cx="8498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solidFill>
                  <a:schemeClr val="bg1"/>
                </a:solidFill>
                <a:latin typeface="Times New Roman" panose="02020603050405020304" pitchFamily="18" charset="0"/>
                <a:cs typeface="Times New Roman" panose="02020603050405020304" pitchFamily="18" charset="0"/>
              </a:rPr>
              <a:t>3</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arn(inVertical)">
                                      <p:cBhvr>
                                        <p:cTn id="7" dur="500"/>
                                        <p:tgtEl>
                                          <p:spTgt spid="194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1" fill="hold" nodeType="clickEffect">
                                  <p:stCondLst>
                                    <p:cond delay="0"/>
                                  </p:stCondLst>
                                  <p:childTnLst>
                                    <p:animEffect transition="out" filter="barn(inVertic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6" presetClass="exit" presetSubtype="21" fill="hold"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xit" presetSubtype="21" fill="hold" nodeType="clickEffect">
                                  <p:stCondLst>
                                    <p:cond delay="0"/>
                                  </p:stCondLst>
                                  <p:childTnLst>
                                    <p:animEffect transition="out" filter="barn(inVertic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6" presetClass="exit" presetSubtype="21" fill="hold" nodeType="withEffect">
                                  <p:stCondLst>
                                    <p:cond delay="0"/>
                                  </p:stCondLst>
                                  <p:childTnLst>
                                    <p:animEffect transition="out" filter="barn(inVertic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0"/>
                                        </p:tgtEl>
                                        <p:attrNameLst>
                                          <p:attrName>fillcolor</p:attrName>
                                        </p:attrNameLst>
                                      </p:cBhvr>
                                      <p:to>
                                        <a:schemeClr val="bg1"/>
                                      </p:to>
                                    </p:animClr>
                                    <p:set>
                                      <p:cBhvr>
                                        <p:cTn id="67" dur="2000" fill="hold"/>
                                        <p:tgtEl>
                                          <p:spTgt spid="20"/>
                                        </p:tgtEl>
                                        <p:attrNameLst>
                                          <p:attrName>fill.type</p:attrName>
                                        </p:attrNameLst>
                                      </p:cBhvr>
                                      <p:to>
                                        <p:strVal val="solid"/>
                                      </p:to>
                                    </p:set>
                                    <p:set>
                                      <p:cBhvr>
                                        <p:cTn id="68" dur="2000" fill="hold"/>
                                        <p:tgtEl>
                                          <p:spTgt spid="20"/>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left)">
                                      <p:cBhvr>
                                        <p:cTn id="73" dur="5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barn(inVertical)">
                                      <p:cBhvr>
                                        <p:cTn id="78" dur="5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500" fill="hold"/>
                                        <p:tgtEl>
                                          <p:spTgt spid="32"/>
                                        </p:tgtEl>
                                        <p:attrNameLst>
                                          <p:attrName>ppt_w</p:attrName>
                                        </p:attrNameLst>
                                      </p:cBhvr>
                                      <p:tavLst>
                                        <p:tav tm="0">
                                          <p:val>
                                            <p:fltVal val="0"/>
                                          </p:val>
                                        </p:tav>
                                        <p:tav tm="100000">
                                          <p:val>
                                            <p:strVal val="#ppt_w"/>
                                          </p:val>
                                        </p:tav>
                                      </p:tavLst>
                                    </p:anim>
                                    <p:anim calcmode="lin" valueType="num">
                                      <p:cBhvr>
                                        <p:cTn id="89" dur="500" fill="hold"/>
                                        <p:tgtEl>
                                          <p:spTgt spid="32"/>
                                        </p:tgtEl>
                                        <p:attrNameLst>
                                          <p:attrName>ppt_h</p:attrName>
                                        </p:attrNameLst>
                                      </p:cBhvr>
                                      <p:tavLst>
                                        <p:tav tm="0">
                                          <p:val>
                                            <p:fltVal val="0"/>
                                          </p:val>
                                        </p:tav>
                                        <p:tav tm="100000">
                                          <p:val>
                                            <p:strVal val="#ppt_h"/>
                                          </p:val>
                                        </p:tav>
                                      </p:tavLst>
                                    </p:anim>
                                    <p:animEffect transition="in" filter="fade">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6" grpId="0"/>
      <p:bldP spid="18" grpId="0"/>
      <p:bldP spid="19" grpId="0"/>
      <p:bldP spid="20" grpId="0"/>
      <p:bldP spid="21" grpId="0"/>
      <p:bldP spid="2" grpId="0" animBg="1"/>
      <p:bldP spid="3"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C49BD51-6C35-45EB-9CFF-CCE7D3A96F1C}"/>
              </a:ext>
            </a:extLst>
          </p:cNvPr>
          <p:cNvGrpSpPr/>
          <p:nvPr/>
        </p:nvGrpSpPr>
        <p:grpSpPr>
          <a:xfrm>
            <a:off x="96457" y="157881"/>
            <a:ext cx="9047543" cy="4827738"/>
            <a:chOff x="0" y="254000"/>
            <a:chExt cx="9047543" cy="4827738"/>
          </a:xfrm>
          <a:effectLst>
            <a:outerShdw blurRad="50800" dist="38100" dir="16200000" rotWithShape="0">
              <a:prstClr val="black">
                <a:alpha val="40000"/>
              </a:prstClr>
            </a:outerShdw>
          </a:effectLst>
        </p:grpSpPr>
        <p:sp>
          <p:nvSpPr>
            <p:cNvPr id="18" name="Rectangle 17">
              <a:extLst>
                <a:ext uri="{FF2B5EF4-FFF2-40B4-BE49-F238E27FC236}">
                  <a16:creationId xmlns:a16="http://schemas.microsoft.com/office/drawing/2014/main" id="{EB94C047-9AD7-4790-A9DF-8499FB3BB542}"/>
                </a:ext>
              </a:extLst>
            </p:cNvPr>
            <p:cNvSpPr/>
            <p:nvPr/>
          </p:nvSpPr>
          <p:spPr>
            <a:xfrm>
              <a:off x="304800" y="361950"/>
              <a:ext cx="8534400" cy="44958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Google Shape;118;p26">
              <a:extLst>
                <a:ext uri="{FF2B5EF4-FFF2-40B4-BE49-F238E27FC236}">
                  <a16:creationId xmlns:a16="http://schemas.microsoft.com/office/drawing/2014/main" id="{13378720-73B3-42B0-8B31-4BC1DEC7A147}"/>
                </a:ext>
              </a:extLst>
            </p:cNvPr>
            <p:cNvPicPr preferRelativeResize="0"/>
            <p:nvPr/>
          </p:nvPicPr>
          <p:blipFill>
            <a:blip r:embed="rId2">
              <a:alphaModFix amt="23000"/>
            </a:blip>
            <a:stretch>
              <a:fillRect/>
            </a:stretch>
          </p:blipFill>
          <p:spPr>
            <a:xfrm flipH="1">
              <a:off x="1258695" y="2814024"/>
              <a:ext cx="969908" cy="853824"/>
            </a:xfrm>
            <a:prstGeom prst="rect">
              <a:avLst/>
            </a:prstGeom>
            <a:noFill/>
            <a:ln>
              <a:noFill/>
            </a:ln>
          </p:spPr>
        </p:pic>
        <p:pic>
          <p:nvPicPr>
            <p:cNvPr id="20" name="Google Shape;117;p26">
              <a:extLst>
                <a:ext uri="{FF2B5EF4-FFF2-40B4-BE49-F238E27FC236}">
                  <a16:creationId xmlns:a16="http://schemas.microsoft.com/office/drawing/2014/main" id="{A0BB5994-8802-40C0-ACE5-8420266995AD}"/>
                </a:ext>
              </a:extLst>
            </p:cNvPr>
            <p:cNvPicPr preferRelativeResize="0"/>
            <p:nvPr/>
          </p:nvPicPr>
          <p:blipFill>
            <a:blip r:embed="rId3">
              <a:alphaModFix amt="37000"/>
            </a:blip>
            <a:stretch>
              <a:fillRect/>
            </a:stretch>
          </p:blipFill>
          <p:spPr>
            <a:xfrm>
              <a:off x="8149067" y="254000"/>
              <a:ext cx="898476" cy="600376"/>
            </a:xfrm>
            <a:prstGeom prst="rect">
              <a:avLst/>
            </a:prstGeom>
            <a:noFill/>
            <a:ln>
              <a:noFill/>
            </a:ln>
          </p:spPr>
        </p:pic>
        <p:pic>
          <p:nvPicPr>
            <p:cNvPr id="21" name="Google Shape;869;p41">
              <a:extLst>
                <a:ext uri="{FF2B5EF4-FFF2-40B4-BE49-F238E27FC236}">
                  <a16:creationId xmlns:a16="http://schemas.microsoft.com/office/drawing/2014/main" id="{DAEEE250-EF3B-48A9-9FA1-C5944479B7D6}"/>
                </a:ext>
              </a:extLst>
            </p:cNvPr>
            <p:cNvPicPr preferRelativeResize="0"/>
            <p:nvPr/>
          </p:nvPicPr>
          <p:blipFill rotWithShape="1">
            <a:blip r:embed="rId4">
              <a:alphaModFix amt="19000"/>
            </a:blip>
            <a:srcRect l="37120" t="1047" r="3924" b="1047"/>
            <a:stretch/>
          </p:blipFill>
          <p:spPr>
            <a:xfrm>
              <a:off x="2743200" y="454152"/>
              <a:ext cx="4257784" cy="4403598"/>
            </a:xfrm>
            <a:prstGeom prst="rect">
              <a:avLst/>
            </a:prstGeom>
            <a:noFill/>
            <a:ln>
              <a:noFill/>
            </a:ln>
          </p:spPr>
        </p:pic>
        <p:pic>
          <p:nvPicPr>
            <p:cNvPr id="22" name="Google Shape;118;p26">
              <a:extLst>
                <a:ext uri="{FF2B5EF4-FFF2-40B4-BE49-F238E27FC236}">
                  <a16:creationId xmlns:a16="http://schemas.microsoft.com/office/drawing/2014/main" id="{140940DD-9395-4651-808C-1F705E478334}"/>
                </a:ext>
              </a:extLst>
            </p:cNvPr>
            <p:cNvPicPr preferRelativeResize="0"/>
            <p:nvPr/>
          </p:nvPicPr>
          <p:blipFill>
            <a:blip r:embed="rId2">
              <a:alphaModFix amt="26000"/>
            </a:blip>
            <a:stretch>
              <a:fillRect/>
            </a:stretch>
          </p:blipFill>
          <p:spPr>
            <a:xfrm flipH="1">
              <a:off x="6642300" y="1581150"/>
              <a:ext cx="969908" cy="853824"/>
            </a:xfrm>
            <a:prstGeom prst="rect">
              <a:avLst/>
            </a:prstGeom>
            <a:noFill/>
            <a:ln>
              <a:noFill/>
            </a:ln>
          </p:spPr>
        </p:pic>
        <p:pic>
          <p:nvPicPr>
            <p:cNvPr id="23" name="Google Shape;334;p30">
              <a:extLst>
                <a:ext uri="{FF2B5EF4-FFF2-40B4-BE49-F238E27FC236}">
                  <a16:creationId xmlns:a16="http://schemas.microsoft.com/office/drawing/2014/main" id="{CD71DB3E-45FF-47FB-AFD0-091CD2839114}"/>
                </a:ext>
              </a:extLst>
            </p:cNvPr>
            <p:cNvPicPr preferRelativeResize="0"/>
            <p:nvPr/>
          </p:nvPicPr>
          <p:blipFill>
            <a:blip r:embed="rId5">
              <a:alphaModFix amt="37000"/>
            </a:blip>
            <a:stretch>
              <a:fillRect/>
            </a:stretch>
          </p:blipFill>
          <p:spPr>
            <a:xfrm>
              <a:off x="7612208" y="3287839"/>
              <a:ext cx="1163492" cy="1208483"/>
            </a:xfrm>
            <a:prstGeom prst="rect">
              <a:avLst/>
            </a:prstGeom>
            <a:noFill/>
            <a:ln>
              <a:noFill/>
            </a:ln>
          </p:spPr>
        </p:pic>
        <p:pic>
          <p:nvPicPr>
            <p:cNvPr id="24" name="Google Shape;334;p30">
              <a:extLst>
                <a:ext uri="{FF2B5EF4-FFF2-40B4-BE49-F238E27FC236}">
                  <a16:creationId xmlns:a16="http://schemas.microsoft.com/office/drawing/2014/main" id="{5E79970C-12C6-4411-8BB7-43E3EDC3A33C}"/>
                </a:ext>
              </a:extLst>
            </p:cNvPr>
            <p:cNvPicPr preferRelativeResize="0"/>
            <p:nvPr/>
          </p:nvPicPr>
          <p:blipFill>
            <a:blip r:embed="rId5">
              <a:alphaModFix amt="30000"/>
            </a:blip>
            <a:stretch>
              <a:fillRect/>
            </a:stretch>
          </p:blipFill>
          <p:spPr>
            <a:xfrm>
              <a:off x="407530" y="694082"/>
              <a:ext cx="1163492" cy="1208483"/>
            </a:xfrm>
            <a:prstGeom prst="rect">
              <a:avLst/>
            </a:prstGeom>
            <a:noFill/>
            <a:ln>
              <a:noFill/>
            </a:ln>
          </p:spPr>
        </p:pic>
        <p:pic>
          <p:nvPicPr>
            <p:cNvPr id="25" name="Google Shape;117;p26">
              <a:extLst>
                <a:ext uri="{FF2B5EF4-FFF2-40B4-BE49-F238E27FC236}">
                  <a16:creationId xmlns:a16="http://schemas.microsoft.com/office/drawing/2014/main" id="{2BEA94DC-08F2-46D0-A6E1-62E2B1CCAB5C}"/>
                </a:ext>
              </a:extLst>
            </p:cNvPr>
            <p:cNvPicPr preferRelativeResize="0"/>
            <p:nvPr/>
          </p:nvPicPr>
          <p:blipFill>
            <a:blip r:embed="rId3">
              <a:alphaModFix amt="44000"/>
            </a:blip>
            <a:stretch>
              <a:fillRect/>
            </a:stretch>
          </p:blipFill>
          <p:spPr>
            <a:xfrm>
              <a:off x="0" y="4481362"/>
              <a:ext cx="898476" cy="600376"/>
            </a:xfrm>
            <a:prstGeom prst="rect">
              <a:avLst/>
            </a:prstGeom>
            <a:noFill/>
            <a:ln>
              <a:noFill/>
            </a:ln>
          </p:spPr>
        </p:pic>
      </p:grpSp>
      <p:sp>
        <p:nvSpPr>
          <p:cNvPr id="3" name="Text Box 9">
            <a:extLst>
              <a:ext uri="{FF2B5EF4-FFF2-40B4-BE49-F238E27FC236}">
                <a16:creationId xmlns:a16="http://schemas.microsoft.com/office/drawing/2014/main" id="{F60C5F3F-6C30-4DAD-81E3-235982E44A04}"/>
              </a:ext>
            </a:extLst>
          </p:cNvPr>
          <p:cNvSpPr txBox="1">
            <a:spLocks noChangeArrowheads="1"/>
          </p:cNvSpPr>
          <p:nvPr/>
        </p:nvSpPr>
        <p:spPr bwMode="auto">
          <a:xfrm>
            <a:off x="3896915" y="611587"/>
            <a:ext cx="1350169"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u="sng">
                <a:latin typeface="Times New Roman" panose="02020603050405020304" pitchFamily="18" charset="0"/>
                <a:cs typeface="Times New Roman" panose="02020603050405020304" pitchFamily="18" charset="0"/>
              </a:rPr>
              <a:t>Bài giải</a:t>
            </a:r>
          </a:p>
        </p:txBody>
      </p:sp>
      <p:sp>
        <p:nvSpPr>
          <p:cNvPr id="4" name="Text Box 11">
            <a:extLst>
              <a:ext uri="{FF2B5EF4-FFF2-40B4-BE49-F238E27FC236}">
                <a16:creationId xmlns:a16="http://schemas.microsoft.com/office/drawing/2014/main" id="{5654C640-E965-4183-BAD4-C7A3FF82F4B3}"/>
              </a:ext>
            </a:extLst>
          </p:cNvPr>
          <p:cNvSpPr txBox="1">
            <a:spLocks noChangeArrowheads="1"/>
          </p:cNvSpPr>
          <p:nvPr/>
        </p:nvSpPr>
        <p:spPr bwMode="auto">
          <a:xfrm>
            <a:off x="1302543" y="1214281"/>
            <a:ext cx="6725840"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latin typeface="Times New Roman" panose="02020603050405020304" pitchFamily="18" charset="0"/>
                <a:cs typeface="Times New Roman" panose="02020603050405020304" pitchFamily="18" charset="0"/>
              </a:rPr>
              <a:t>  Diện tích sàn căn phòng hình chữ nhật là:</a:t>
            </a:r>
          </a:p>
        </p:txBody>
      </p:sp>
      <p:sp>
        <p:nvSpPr>
          <p:cNvPr id="5" name="Text Box 11">
            <a:extLst>
              <a:ext uri="{FF2B5EF4-FFF2-40B4-BE49-F238E27FC236}">
                <a16:creationId xmlns:a16="http://schemas.microsoft.com/office/drawing/2014/main" id="{8D235DD7-60DA-440F-AA2A-6F57FDE60994}"/>
              </a:ext>
            </a:extLst>
          </p:cNvPr>
          <p:cNvSpPr txBox="1">
            <a:spLocks noChangeArrowheads="1"/>
          </p:cNvSpPr>
          <p:nvPr/>
        </p:nvSpPr>
        <p:spPr bwMode="auto">
          <a:xfrm>
            <a:off x="2655093" y="1816975"/>
            <a:ext cx="2645569"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C00000"/>
                </a:solidFill>
                <a:latin typeface="Times New Roman" panose="02020603050405020304" pitchFamily="18" charset="0"/>
                <a:cs typeface="Times New Roman" panose="02020603050405020304" pitchFamily="18" charset="0"/>
              </a:rPr>
              <a:t>6 x 4 = 24 (m</a:t>
            </a:r>
            <a:r>
              <a:rPr lang="en-US" altLang="vi-VN" sz="2625" b="1" baseline="30000">
                <a:solidFill>
                  <a:srgbClr val="C00000"/>
                </a:solidFill>
                <a:latin typeface="Times New Roman" panose="02020603050405020304" pitchFamily="18" charset="0"/>
                <a:cs typeface="Times New Roman" panose="02020603050405020304" pitchFamily="18" charset="0"/>
              </a:rPr>
              <a:t>2</a:t>
            </a:r>
            <a:r>
              <a:rPr lang="en-US" altLang="vi-VN" sz="2625" b="1">
                <a:solidFill>
                  <a:srgbClr val="C00000"/>
                </a:solidFill>
                <a:latin typeface="Times New Roman" panose="02020603050405020304" pitchFamily="18" charset="0"/>
                <a:cs typeface="Times New Roman" panose="02020603050405020304" pitchFamily="18" charset="0"/>
              </a:rPr>
              <a:t>)</a:t>
            </a:r>
          </a:p>
        </p:txBody>
      </p:sp>
      <p:sp>
        <p:nvSpPr>
          <p:cNvPr id="6" name="Text Box 11">
            <a:extLst>
              <a:ext uri="{FF2B5EF4-FFF2-40B4-BE49-F238E27FC236}">
                <a16:creationId xmlns:a16="http://schemas.microsoft.com/office/drawing/2014/main" id="{D6F7E8C6-58A3-4DD6-A71B-2145D18590A9}"/>
              </a:ext>
            </a:extLst>
          </p:cNvPr>
          <p:cNvSpPr txBox="1">
            <a:spLocks noChangeArrowheads="1"/>
          </p:cNvSpPr>
          <p:nvPr/>
        </p:nvSpPr>
        <p:spPr bwMode="auto">
          <a:xfrm>
            <a:off x="1406127" y="2419669"/>
            <a:ext cx="6622256"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vi-VN" sz="2625" b="1">
                <a:latin typeface="Times New Roman" panose="02020603050405020304" pitchFamily="18" charset="0"/>
                <a:cs typeface="Times New Roman" panose="02020603050405020304" pitchFamily="18" charset="0"/>
              </a:rPr>
              <a:t>Số tiền để mua gỗ lát sàn cả căn phòng đó là:</a:t>
            </a:r>
          </a:p>
        </p:txBody>
      </p:sp>
      <p:sp>
        <p:nvSpPr>
          <p:cNvPr id="7" name="Text Box 11">
            <a:extLst>
              <a:ext uri="{FF2B5EF4-FFF2-40B4-BE49-F238E27FC236}">
                <a16:creationId xmlns:a16="http://schemas.microsoft.com/office/drawing/2014/main" id="{DC34BCDD-B3C9-4A55-B0AF-C926AB209B36}"/>
              </a:ext>
            </a:extLst>
          </p:cNvPr>
          <p:cNvSpPr txBox="1">
            <a:spLocks noChangeArrowheads="1"/>
          </p:cNvSpPr>
          <p:nvPr/>
        </p:nvSpPr>
        <p:spPr bwMode="auto">
          <a:xfrm>
            <a:off x="2546745" y="3022363"/>
            <a:ext cx="5219331"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C00000"/>
                </a:solidFill>
                <a:latin typeface="Times New Roman" panose="02020603050405020304" pitchFamily="18" charset="0"/>
                <a:cs typeface="Times New Roman" panose="02020603050405020304" pitchFamily="18" charset="0"/>
              </a:rPr>
              <a:t>280 000 x 24 = 6 720 000 (đồng)</a:t>
            </a:r>
          </a:p>
        </p:txBody>
      </p:sp>
      <p:sp>
        <p:nvSpPr>
          <p:cNvPr id="8" name="Text Box 11">
            <a:extLst>
              <a:ext uri="{FF2B5EF4-FFF2-40B4-BE49-F238E27FC236}">
                <a16:creationId xmlns:a16="http://schemas.microsoft.com/office/drawing/2014/main" id="{75BC5D1B-2614-48A9-9286-6169C27762D9}"/>
              </a:ext>
            </a:extLst>
          </p:cNvPr>
          <p:cNvSpPr txBox="1">
            <a:spLocks noChangeArrowheads="1"/>
          </p:cNvSpPr>
          <p:nvPr/>
        </p:nvSpPr>
        <p:spPr bwMode="auto">
          <a:xfrm>
            <a:off x="2980133" y="3625059"/>
            <a:ext cx="4589860"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vi-VN" sz="2625" b="1" u="sng">
                <a:latin typeface="Times New Roman" panose="02020603050405020304" pitchFamily="18" charset="0"/>
                <a:cs typeface="Times New Roman" panose="02020603050405020304" pitchFamily="18" charset="0"/>
              </a:rPr>
              <a:t>Đáp số</a:t>
            </a:r>
            <a:r>
              <a:rPr lang="en-US" altLang="vi-VN" sz="2625" b="1">
                <a:latin typeface="Times New Roman" panose="02020603050405020304" pitchFamily="18" charset="0"/>
                <a:cs typeface="Times New Roman" panose="02020603050405020304" pitchFamily="18" charset="0"/>
              </a:rPr>
              <a:t>: 6 720 000 đồng  </a:t>
            </a:r>
          </a:p>
        </p:txBody>
      </p:sp>
      <p:pic>
        <p:nvPicPr>
          <p:cNvPr id="15" name="Picture 8" descr="Les petits explorateurs | Safari kids, Cartoon illustration, Boy cartoon  characters">
            <a:extLst>
              <a:ext uri="{FF2B5EF4-FFF2-40B4-BE49-F238E27FC236}">
                <a16:creationId xmlns:a16="http://schemas.microsoft.com/office/drawing/2014/main" id="{6C460F61-D64B-4C5B-9BFA-11EE8B7CED5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7765256" y="2761059"/>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16" name="Picture 15" descr="Rương Kho Báu Hình ảnh | Định dạng hình ảnh PSD 401172835| vn.lovepik.com">
            <a:extLst>
              <a:ext uri="{FF2B5EF4-FFF2-40B4-BE49-F238E27FC236}">
                <a16:creationId xmlns:a16="http://schemas.microsoft.com/office/drawing/2014/main" id="{4EB1646F-D870-400F-A49E-36DA84D1E38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6630093" y="3782572"/>
            <a:ext cx="1900878" cy="1591422"/>
          </a:xfrm>
          <a:prstGeom prst="rect">
            <a:avLst/>
          </a:prstGeom>
          <a:noFill/>
          <a:extLst>
            <a:ext uri="{909E8E84-426E-40DD-AFC4-6F175D3DCCD1}">
              <a14:hiddenFill xmlns:a14="http://schemas.microsoft.com/office/drawing/2010/main">
                <a:solidFill>
                  <a:srgbClr val="FFFFFF"/>
                </a:solidFill>
              </a14:hiddenFill>
            </a:ext>
          </a:extLst>
        </p:spPr>
      </p:pic>
      <p:pic>
        <p:nvPicPr>
          <p:cNvPr id="26" name="Google Shape;1262;p48">
            <a:hlinkClick r:id="rId10" action="ppaction://hlinksldjump"/>
            <a:extLst>
              <a:ext uri="{FF2B5EF4-FFF2-40B4-BE49-F238E27FC236}">
                <a16:creationId xmlns:a16="http://schemas.microsoft.com/office/drawing/2014/main" id="{AF67D3CC-8DA3-432A-936B-86A4B6BC8CDD}"/>
              </a:ext>
            </a:extLst>
          </p:cNvPr>
          <p:cNvPicPr preferRelativeResize="0"/>
          <p:nvPr/>
        </p:nvPicPr>
        <p:blipFill>
          <a:blip r:embed="rId11">
            <a:alphaModFix/>
          </a:blip>
          <a:stretch>
            <a:fillRect/>
          </a:stretch>
        </p:blipFill>
        <p:spPr>
          <a:xfrm>
            <a:off x="-27126" y="3919070"/>
            <a:ext cx="2225718" cy="1226660"/>
          </a:xfrm>
          <a:prstGeom prst="rect">
            <a:avLst/>
          </a:prstGeom>
          <a:noFill/>
          <a:ln>
            <a:noFill/>
          </a:ln>
        </p:spPr>
      </p:pic>
      <p:pic>
        <p:nvPicPr>
          <p:cNvPr id="27" name="Google Shape;117;p26">
            <a:extLst>
              <a:ext uri="{FF2B5EF4-FFF2-40B4-BE49-F238E27FC236}">
                <a16:creationId xmlns:a16="http://schemas.microsoft.com/office/drawing/2014/main" id="{6BEFBFF0-DF60-45C4-BA12-17EAA16F772F}"/>
              </a:ext>
            </a:extLst>
          </p:cNvPr>
          <p:cNvPicPr preferRelativeResize="0"/>
          <p:nvPr/>
        </p:nvPicPr>
        <p:blipFill>
          <a:blip r:embed="rId3">
            <a:alphaModFix/>
          </a:blip>
          <a:stretch>
            <a:fillRect/>
          </a:stretch>
        </p:blipFill>
        <p:spPr>
          <a:xfrm>
            <a:off x="-1834617" y="-185019"/>
            <a:ext cx="3029298" cy="1754981"/>
          </a:xfrm>
          <a:prstGeom prst="rect">
            <a:avLst/>
          </a:prstGeom>
          <a:noFill/>
          <a:ln>
            <a:noFill/>
          </a:ln>
        </p:spPr>
      </p:pic>
      <p:sp>
        <p:nvSpPr>
          <p:cNvPr id="28" name="Text Box 28">
            <a:extLst>
              <a:ext uri="{FF2B5EF4-FFF2-40B4-BE49-F238E27FC236}">
                <a16:creationId xmlns:a16="http://schemas.microsoft.com/office/drawing/2014/main" id="{6DBC2211-9B54-49C7-BF71-1EBCAA7C16C3}"/>
              </a:ext>
            </a:extLst>
          </p:cNvPr>
          <p:cNvSpPr txBox="1">
            <a:spLocks noChangeArrowheads="1"/>
          </p:cNvSpPr>
          <p:nvPr/>
        </p:nvSpPr>
        <p:spPr bwMode="gray">
          <a:xfrm>
            <a:off x="-158217" y="97695"/>
            <a:ext cx="9744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solidFill>
                  <a:schemeClr val="bg1"/>
                </a:solidFill>
                <a:latin typeface="Times New Roman" panose="02020603050405020304" pitchFamily="18" charset="0"/>
                <a:cs typeface="Times New Roman" panose="02020603050405020304" pitchFamily="18" charset="0"/>
              </a:rPr>
              <a:t>3</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70" name="Google Shape;870;p41"/>
          <p:cNvSpPr txBox="1">
            <a:spLocks noGrp="1"/>
          </p:cNvSpPr>
          <p:nvPr>
            <p:ph type="title"/>
          </p:nvPr>
        </p:nvSpPr>
        <p:spPr>
          <a:xfrm>
            <a:off x="808091" y="390981"/>
            <a:ext cx="4946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CỦNG CỐ</a:t>
            </a:r>
            <a:endParaRPr b="1"/>
          </a:p>
        </p:txBody>
      </p:sp>
      <p:grpSp>
        <p:nvGrpSpPr>
          <p:cNvPr id="2" name="Group 1">
            <a:extLst>
              <a:ext uri="{FF2B5EF4-FFF2-40B4-BE49-F238E27FC236}">
                <a16:creationId xmlns:a16="http://schemas.microsoft.com/office/drawing/2014/main" id="{9940BD7A-8F81-4A08-9C9F-B7341F8B43DE}"/>
              </a:ext>
            </a:extLst>
          </p:cNvPr>
          <p:cNvGrpSpPr/>
          <p:nvPr/>
        </p:nvGrpSpPr>
        <p:grpSpPr>
          <a:xfrm>
            <a:off x="2735404" y="540000"/>
            <a:ext cx="6979474" cy="4403598"/>
            <a:chOff x="2735404" y="540000"/>
            <a:chExt cx="6979474" cy="4403598"/>
          </a:xfrm>
        </p:grpSpPr>
        <p:pic>
          <p:nvPicPr>
            <p:cNvPr id="869" name="Google Shape;869;p41"/>
            <p:cNvPicPr preferRelativeResize="0"/>
            <p:nvPr/>
          </p:nvPicPr>
          <p:blipFill rotWithShape="1">
            <a:blip r:embed="rId3">
              <a:alphaModFix/>
            </a:blip>
            <a:srcRect t="1047" b="1047"/>
            <a:stretch/>
          </p:blipFill>
          <p:spPr>
            <a:xfrm>
              <a:off x="2735404" y="540000"/>
              <a:ext cx="6979474" cy="4403598"/>
            </a:xfrm>
            <a:prstGeom prst="rect">
              <a:avLst/>
            </a:prstGeom>
            <a:noFill/>
            <a:ln>
              <a:noFill/>
            </a:ln>
          </p:spPr>
        </p:pic>
        <p:pic>
          <p:nvPicPr>
            <p:cNvPr id="4" name="Picture 4" descr="Man Cartoon png download - 402*832 - Free Transparent National  Archaeological Museum png Download. - CleanPNG / KissPNG">
              <a:extLst>
                <a:ext uri="{FF2B5EF4-FFF2-40B4-BE49-F238E27FC236}">
                  <a16:creationId xmlns:a16="http://schemas.microsoft.com/office/drawing/2014/main" id="{B2AB98C9-2FA9-4C99-9105-93B887A8845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7605301" y="1993193"/>
              <a:ext cx="1538699" cy="261030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Google Shape;117;p26">
            <a:extLst>
              <a:ext uri="{FF2B5EF4-FFF2-40B4-BE49-F238E27FC236}">
                <a16:creationId xmlns:a16="http://schemas.microsoft.com/office/drawing/2014/main" id="{7C51AA53-BBDD-4950-B02D-CBA79F9A6793}"/>
              </a:ext>
            </a:extLst>
          </p:cNvPr>
          <p:cNvPicPr preferRelativeResize="0"/>
          <p:nvPr/>
        </p:nvPicPr>
        <p:blipFill>
          <a:blip r:embed="rId6">
            <a:alphaModFix/>
          </a:blip>
          <a:stretch>
            <a:fillRect/>
          </a:stretch>
        </p:blipFill>
        <p:spPr>
          <a:xfrm>
            <a:off x="-1438885" y="-857250"/>
            <a:ext cx="3216325" cy="2149201"/>
          </a:xfrm>
          <a:prstGeom prst="rect">
            <a:avLst/>
          </a:prstGeom>
          <a:noFill/>
          <a:ln>
            <a:noFill/>
          </a:ln>
        </p:spPr>
      </p:pic>
      <p:grpSp>
        <p:nvGrpSpPr>
          <p:cNvPr id="3" name="Group 2">
            <a:extLst>
              <a:ext uri="{FF2B5EF4-FFF2-40B4-BE49-F238E27FC236}">
                <a16:creationId xmlns:a16="http://schemas.microsoft.com/office/drawing/2014/main" id="{96BFA18A-0E37-497D-BF49-9101C7747FBD}"/>
              </a:ext>
            </a:extLst>
          </p:cNvPr>
          <p:cNvGrpSpPr/>
          <p:nvPr/>
        </p:nvGrpSpPr>
        <p:grpSpPr>
          <a:xfrm>
            <a:off x="-981132" y="2180215"/>
            <a:ext cx="5272116" cy="3588674"/>
            <a:chOff x="-981132" y="2180215"/>
            <a:chExt cx="5272116" cy="3588674"/>
          </a:xfrm>
        </p:grpSpPr>
        <p:pic>
          <p:nvPicPr>
            <p:cNvPr id="8" name="Google Shape;1245;p47">
              <a:extLst>
                <a:ext uri="{FF2B5EF4-FFF2-40B4-BE49-F238E27FC236}">
                  <a16:creationId xmlns:a16="http://schemas.microsoft.com/office/drawing/2014/main" id="{4EA268C0-EA3E-40A4-B0FA-293897AF12A1}"/>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894" b="99470" l="44884" r="73606">
                          <a14:foregroundMark x1="50459" y1="27915" x2="48342" y2="42756"/>
                          <a14:foregroundMark x1="48342" y1="42756" x2="67325" y2="97703"/>
                          <a14:foregroundMark x1="60692" y1="20671" x2="68596" y2="53887"/>
                          <a14:foregroundMark x1="53211" y1="15371" x2="50459" y2="29505"/>
                          <a14:foregroundMark x1="50459" y1="29505" x2="50459" y2="30035"/>
                          <a14:foregroundMark x1="47565" y1="45053" x2="53282" y2="69788"/>
                          <a14:foregroundMark x1="53282" y1="69788" x2="65067" y2="94876"/>
                          <a14:foregroundMark x1="48200" y1="42933" x2="63020" y2="94170"/>
                          <a14:foregroundMark x1="63020" y1="94170" x2="65984" y2="99470"/>
                          <a14:foregroundMark x1="65561" y1="73322" x2="67466" y2="91343"/>
                          <a14:foregroundMark x1="67466" y1="91343" x2="67466" y2="91343"/>
                          <a14:foregroundMark x1="69584" y1="49470" x2="73606" y2="54770"/>
                          <a14:backgroundMark x1="48342" y1="20141" x2="48342" y2="25972"/>
                        </a14:backgroundRemoval>
                      </a14:imgEffect>
                    </a14:imgLayer>
                  </a14:imgProps>
                </a:ext>
              </a:extLst>
            </a:blip>
            <a:srcRect l="41927" r="27332"/>
            <a:stretch/>
          </p:blipFill>
          <p:spPr>
            <a:xfrm>
              <a:off x="-966816" y="2334377"/>
              <a:ext cx="5257800" cy="3434512"/>
            </a:xfrm>
            <a:prstGeom prst="rect">
              <a:avLst/>
            </a:prstGeom>
            <a:noFill/>
            <a:ln>
              <a:noFill/>
            </a:ln>
          </p:spPr>
        </p:pic>
        <p:pic>
          <p:nvPicPr>
            <p:cNvPr id="5" name="Picture 6" descr="✓ archeoligist free vector eps, cdr, ai, svg vector illustration graphic art">
              <a:extLst>
                <a:ext uri="{FF2B5EF4-FFF2-40B4-BE49-F238E27FC236}">
                  <a16:creationId xmlns:a16="http://schemas.microsoft.com/office/drawing/2014/main" id="{FFE31C32-E9BB-47CF-A1C1-B11C7058BBC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52895" y1="23239" x2="53421" y2="28169"/>
                          <a14:backgroundMark x1="52895" y1="20070" x2="52632" y2="23239"/>
                          <a14:backgroundMark x1="52632" y1="20070" x2="53158" y2="27465"/>
                          <a14:backgroundMark x1="53158" y1="18310" x2="53158" y2="27465"/>
                          <a14:backgroundMark x1="47895" y1="48239" x2="46316" y2="46831"/>
                          <a14:backgroundMark x1="46316" y1="46127" x2="51053" y2="47183"/>
                          <a14:backgroundMark x1="51579" y1="47183" x2="51579" y2="47183"/>
                          <a14:backgroundMark x1="51579" y1="50352" x2="51579" y2="50352"/>
                          <a14:backgroundMark x1="51579" y1="48592" x2="51842" y2="50000"/>
                          <a14:backgroundMark x1="53158" y1="39789" x2="53158" y2="39085"/>
                        </a14:backgroundRemoval>
                      </a14:imgEffect>
                    </a14:imgLayer>
                  </a14:imgProps>
                </a:ext>
                <a:ext uri="{28A0092B-C50C-407E-A947-70E740481C1C}">
                  <a14:useLocalDpi xmlns:a14="http://schemas.microsoft.com/office/drawing/2010/main" val="0"/>
                </a:ext>
              </a:extLst>
            </a:blip>
            <a:srcRect t="3755" r="46709"/>
            <a:stretch/>
          </p:blipFill>
          <p:spPr bwMode="auto">
            <a:xfrm>
              <a:off x="438445" y="2180215"/>
              <a:ext cx="1726081" cy="2329790"/>
            </a:xfrm>
            <a:prstGeom prst="rect">
              <a:avLst/>
            </a:prstGeom>
            <a:extLst>
              <a:ext uri="{909E8E84-426E-40DD-AFC4-6F175D3DCCD1}">
                <a14:hiddenFill xmlns:a14="http://schemas.microsoft.com/office/drawing/2010/main">
                  <a:solidFill>
                    <a:srgbClr val="FFFFFF"/>
                  </a:solidFill>
                </a14:hiddenFill>
              </a:ext>
            </a:extLst>
          </p:spPr>
        </p:pic>
        <p:pic>
          <p:nvPicPr>
            <p:cNvPr id="6" name="Picture 6" descr="✓ archeoligist free vector eps, cdr, ai, svg vector illustration graphic art">
              <a:extLst>
                <a:ext uri="{FF2B5EF4-FFF2-40B4-BE49-F238E27FC236}">
                  <a16:creationId xmlns:a16="http://schemas.microsoft.com/office/drawing/2014/main" id="{6CDA3435-20F5-416C-B6A0-A6F2E404594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45789" y1="23944" x2="45789" y2="23944"/>
                          <a14:backgroundMark x1="46316" y1="22887" x2="46316" y2="22887"/>
                          <a14:backgroundMark x1="46316" y1="22535" x2="45000" y2="33099"/>
                          <a14:backgroundMark x1="45263" y1="20070" x2="47105" y2="25704"/>
                        </a14:backgroundRemoval>
                      </a14:imgEffect>
                    </a14:imgLayer>
                  </a14:imgProps>
                </a:ext>
                <a:ext uri="{28A0092B-C50C-407E-A947-70E740481C1C}">
                  <a14:useLocalDpi xmlns:a14="http://schemas.microsoft.com/office/drawing/2010/main" val="0"/>
                </a:ext>
              </a:extLst>
            </a:blip>
            <a:srcRect l="45598"/>
            <a:stretch/>
          </p:blipFill>
          <p:spPr bwMode="auto">
            <a:xfrm>
              <a:off x="1700184" y="2180215"/>
              <a:ext cx="1832806" cy="2517887"/>
            </a:xfrm>
            <a:prstGeom prst="rect">
              <a:avLst/>
            </a:prstGeom>
            <a:extLst>
              <a:ext uri="{909E8E84-426E-40DD-AFC4-6F175D3DCCD1}">
                <a14:hiddenFill xmlns:a14="http://schemas.microsoft.com/office/drawing/2010/main">
                  <a:solidFill>
                    <a:srgbClr val="FFFFFF"/>
                  </a:solidFill>
                </a14:hiddenFill>
              </a:ext>
            </a:extLst>
          </p:spPr>
        </p:pic>
        <p:pic>
          <p:nvPicPr>
            <p:cNvPr id="9" name="Google Shape;1245;p47">
              <a:extLst>
                <a:ext uri="{FF2B5EF4-FFF2-40B4-BE49-F238E27FC236}">
                  <a16:creationId xmlns:a16="http://schemas.microsoft.com/office/drawing/2014/main" id="{BCDC418D-751A-44D1-A638-DFBC9A6FD61B}"/>
                </a:ext>
              </a:extLst>
            </p:cNvPr>
            <p:cNvPicPr preferRelativeResize="0"/>
            <p:nvPr/>
          </p:nvPicPr>
          <p:blipFill rotWithShape="1">
            <a:blip r:embed="rId12">
              <a:alphaModFix/>
              <a:extLst>
                <a:ext uri="{BEBA8EAE-BF5A-486C-A8C5-ECC9F3942E4B}">
                  <a14:imgProps xmlns:a14="http://schemas.microsoft.com/office/drawing/2010/main">
                    <a14:imgLayer r:embed="rId8">
                      <a14:imgEffect>
                        <a14:backgroundRemoval t="9894" b="99470" l="44884" r="73606">
                          <a14:foregroundMark x1="50459" y1="27915" x2="48342" y2="42756"/>
                          <a14:foregroundMark x1="48342" y1="42756" x2="67325" y2="97703"/>
                          <a14:foregroundMark x1="66973" y1="47068" x2="68596" y2="53887"/>
                          <a14:foregroundMark x1="66097" y1="43385" x2="66327" y2="44350"/>
                          <a14:foregroundMark x1="64577" y1="36998" x2="65733" y2="41856"/>
                          <a14:foregroundMark x1="53211" y1="15371" x2="50459" y2="29505"/>
                          <a14:foregroundMark x1="50459" y1="29505" x2="50459" y2="30035"/>
                          <a14:foregroundMark x1="47565" y1="45053" x2="53282" y2="69788"/>
                          <a14:foregroundMark x1="53282" y1="69788" x2="65067" y2="94876"/>
                          <a14:foregroundMark x1="48200" y1="42933" x2="63020" y2="94170"/>
                          <a14:foregroundMark x1="63020" y1="94170" x2="65984" y2="99470"/>
                          <a14:foregroundMark x1="65561" y1="73322" x2="67466" y2="91343"/>
                          <a14:foregroundMark x1="67466" y1="91343" x2="67466" y2="91343"/>
                          <a14:foregroundMark x1="69584" y1="49470" x2="73606" y2="54770"/>
                          <a14:foregroundMark x1="64008" y1="50177" x2="67537" y2="44523"/>
                          <a14:foregroundMark x1="67537" y1="44523" x2="67537" y2="44523"/>
                          <a14:backgroundMark x1="48342" y1="20141" x2="48342" y2="25972"/>
                          <a14:backgroundMark x1="55258" y1="29682" x2="57445" y2="40636"/>
                          <a14:backgroundMark x1="57445" y1="40636" x2="64926" y2="44523"/>
                          <a14:backgroundMark x1="64926" y1="44523" x2="65914" y2="44170"/>
                          <a14:backgroundMark x1="56316" y1="38693" x2="56598" y2="46820"/>
                          <a14:backgroundMark x1="64008" y1="47527" x2="67114" y2="46466"/>
                          <a14:backgroundMark x1="60268" y1="19435" x2="64361" y2="37279"/>
                        </a14:backgroundRemoval>
                      </a14:imgEffect>
                    </a14:imgLayer>
                  </a14:imgProps>
                </a:ext>
              </a:extLst>
            </a:blip>
            <a:srcRect l="41927" r="27332"/>
            <a:stretch/>
          </p:blipFill>
          <p:spPr>
            <a:xfrm>
              <a:off x="-981132" y="2306016"/>
              <a:ext cx="5257800" cy="3434512"/>
            </a:xfrm>
            <a:prstGeom prst="rect">
              <a:avLst/>
            </a:prstGeom>
            <a:noFill/>
            <a:ln>
              <a:noFill/>
            </a:ln>
          </p:spPr>
        </p:pic>
      </p:grpSp>
    </p:spTree>
    <p:extLst>
      <p:ext uri="{BB962C8B-B14F-4D97-AF65-F5344CB8AC3E}">
        <p14:creationId xmlns:p14="http://schemas.microsoft.com/office/powerpoint/2010/main" val="33719157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ppt_w</p:attrName>
                                        </p:attrNameLst>
                                      </p:cBhvr>
                                      <p:tavLst>
                                        <p:tav tm="0">
                                          <p:val>
                                            <p:fltVal val="0"/>
                                          </p:val>
                                        </p:tav>
                                        <p:tav tm="100000">
                                          <p:val>
                                            <p:strVal val="#ppt_w"/>
                                          </p:val>
                                        </p:tav>
                                      </p:tavLst>
                                    </p:anim>
                                    <p:anim calcmode="lin" valueType="num">
                                      <p:cBhvr>
                                        <p:cTn id="18" dur="2000" fill="hold"/>
                                        <p:tgtEl>
                                          <p:spTgt spid="3"/>
                                        </p:tgtEl>
                                        <p:attrNameLst>
                                          <p:attrName>ppt_h</p:attrName>
                                        </p:attrNameLst>
                                      </p:cBhvr>
                                      <p:tavLst>
                                        <p:tav tm="0">
                                          <p:val>
                                            <p:fltVal val="0"/>
                                          </p:val>
                                        </p:tav>
                                        <p:tav tm="100000">
                                          <p:val>
                                            <p:strVal val="#ppt_h"/>
                                          </p:val>
                                        </p:tav>
                                      </p:tavLst>
                                    </p:anim>
                                    <p:animEffect transition="in" filter="fade">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iterate type="lt">
                                    <p:tmPct val="14000"/>
                                  </p:iterate>
                                  <p:childTnLst>
                                    <p:set>
                                      <p:cBhvr>
                                        <p:cTn id="23" dur="1" fill="hold">
                                          <p:stCondLst>
                                            <p:cond delay="0"/>
                                          </p:stCondLst>
                                        </p:cTn>
                                        <p:tgtEl>
                                          <p:spTgt spid="870"/>
                                        </p:tgtEl>
                                        <p:attrNameLst>
                                          <p:attrName>style.visibility</p:attrName>
                                        </p:attrNameLst>
                                      </p:cBhvr>
                                      <p:to>
                                        <p:strVal val="visible"/>
                                      </p:to>
                                    </p:set>
                                    <p:anim calcmode="lin" valueType="num">
                                      <p:cBhvr>
                                        <p:cTn id="24" dur="1000" fill="hold"/>
                                        <p:tgtEl>
                                          <p:spTgt spid="870"/>
                                        </p:tgtEl>
                                        <p:attrNameLst>
                                          <p:attrName>ppt_w</p:attrName>
                                        </p:attrNameLst>
                                      </p:cBhvr>
                                      <p:tavLst>
                                        <p:tav tm="0">
                                          <p:val>
                                            <p:strVal val="4*#ppt_w"/>
                                          </p:val>
                                        </p:tav>
                                        <p:tav tm="100000">
                                          <p:val>
                                            <p:strVal val="#ppt_w"/>
                                          </p:val>
                                        </p:tav>
                                      </p:tavLst>
                                    </p:anim>
                                    <p:anim calcmode="lin" valueType="num">
                                      <p:cBhvr>
                                        <p:cTn id="25" dur="1000" fill="hold"/>
                                        <p:tgtEl>
                                          <p:spTgt spid="87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70" name="Google Shape;870;p41"/>
          <p:cNvSpPr txBox="1">
            <a:spLocks noGrp="1"/>
          </p:cNvSpPr>
          <p:nvPr>
            <p:ph type="title"/>
          </p:nvPr>
        </p:nvSpPr>
        <p:spPr>
          <a:xfrm>
            <a:off x="1002043" y="492682"/>
            <a:ext cx="4946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KHỞI ĐỘNG</a:t>
            </a:r>
            <a:endParaRPr b="1"/>
          </a:p>
        </p:txBody>
      </p:sp>
      <p:grpSp>
        <p:nvGrpSpPr>
          <p:cNvPr id="2" name="Group 1">
            <a:extLst>
              <a:ext uri="{FF2B5EF4-FFF2-40B4-BE49-F238E27FC236}">
                <a16:creationId xmlns:a16="http://schemas.microsoft.com/office/drawing/2014/main" id="{9940BD7A-8F81-4A08-9C9F-B7341F8B43DE}"/>
              </a:ext>
            </a:extLst>
          </p:cNvPr>
          <p:cNvGrpSpPr/>
          <p:nvPr/>
        </p:nvGrpSpPr>
        <p:grpSpPr>
          <a:xfrm>
            <a:off x="2735404" y="540000"/>
            <a:ext cx="6979474" cy="4403598"/>
            <a:chOff x="2735404" y="540000"/>
            <a:chExt cx="6979474" cy="4403598"/>
          </a:xfrm>
        </p:grpSpPr>
        <p:pic>
          <p:nvPicPr>
            <p:cNvPr id="869" name="Google Shape;869;p41"/>
            <p:cNvPicPr preferRelativeResize="0"/>
            <p:nvPr/>
          </p:nvPicPr>
          <p:blipFill rotWithShape="1">
            <a:blip r:embed="rId3">
              <a:alphaModFix/>
            </a:blip>
            <a:srcRect t="1047" b="1047"/>
            <a:stretch/>
          </p:blipFill>
          <p:spPr>
            <a:xfrm>
              <a:off x="2735404" y="540000"/>
              <a:ext cx="6979474" cy="4403598"/>
            </a:xfrm>
            <a:prstGeom prst="rect">
              <a:avLst/>
            </a:prstGeom>
            <a:noFill/>
            <a:ln>
              <a:noFill/>
            </a:ln>
          </p:spPr>
        </p:pic>
        <p:pic>
          <p:nvPicPr>
            <p:cNvPr id="4" name="Picture 4" descr="Man Cartoon png download - 402*832 - Free Transparent National  Archaeological Museum png Download. - CleanPNG / KissPNG">
              <a:extLst>
                <a:ext uri="{FF2B5EF4-FFF2-40B4-BE49-F238E27FC236}">
                  <a16:creationId xmlns:a16="http://schemas.microsoft.com/office/drawing/2014/main" id="{B2AB98C9-2FA9-4C99-9105-93B887A8845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7605301" y="1993193"/>
              <a:ext cx="1538699" cy="261030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Google Shape;117;p26">
            <a:extLst>
              <a:ext uri="{FF2B5EF4-FFF2-40B4-BE49-F238E27FC236}">
                <a16:creationId xmlns:a16="http://schemas.microsoft.com/office/drawing/2014/main" id="{7C51AA53-BBDD-4950-B02D-CBA79F9A6793}"/>
              </a:ext>
            </a:extLst>
          </p:cNvPr>
          <p:cNvPicPr preferRelativeResize="0"/>
          <p:nvPr/>
        </p:nvPicPr>
        <p:blipFill>
          <a:blip r:embed="rId6">
            <a:alphaModFix/>
          </a:blip>
          <a:stretch>
            <a:fillRect/>
          </a:stretch>
        </p:blipFill>
        <p:spPr>
          <a:xfrm>
            <a:off x="-1438885" y="-857250"/>
            <a:ext cx="3216325" cy="2149201"/>
          </a:xfrm>
          <a:prstGeom prst="rect">
            <a:avLst/>
          </a:prstGeom>
          <a:noFill/>
          <a:ln>
            <a:noFill/>
          </a:ln>
        </p:spPr>
      </p:pic>
      <p:grpSp>
        <p:nvGrpSpPr>
          <p:cNvPr id="3" name="Group 2">
            <a:extLst>
              <a:ext uri="{FF2B5EF4-FFF2-40B4-BE49-F238E27FC236}">
                <a16:creationId xmlns:a16="http://schemas.microsoft.com/office/drawing/2014/main" id="{96BFA18A-0E37-497D-BF49-9101C7747FBD}"/>
              </a:ext>
            </a:extLst>
          </p:cNvPr>
          <p:cNvGrpSpPr/>
          <p:nvPr/>
        </p:nvGrpSpPr>
        <p:grpSpPr>
          <a:xfrm>
            <a:off x="-981132" y="2180215"/>
            <a:ext cx="5272116" cy="3588674"/>
            <a:chOff x="-981132" y="2180215"/>
            <a:chExt cx="5272116" cy="3588674"/>
          </a:xfrm>
        </p:grpSpPr>
        <p:pic>
          <p:nvPicPr>
            <p:cNvPr id="8" name="Google Shape;1245;p47">
              <a:extLst>
                <a:ext uri="{FF2B5EF4-FFF2-40B4-BE49-F238E27FC236}">
                  <a16:creationId xmlns:a16="http://schemas.microsoft.com/office/drawing/2014/main" id="{4EA268C0-EA3E-40A4-B0FA-293897AF12A1}"/>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894" b="99470" l="44884" r="73606">
                          <a14:foregroundMark x1="50459" y1="27915" x2="48342" y2="42756"/>
                          <a14:foregroundMark x1="48342" y1="42756" x2="67325" y2="97703"/>
                          <a14:foregroundMark x1="60692" y1="20671" x2="68596" y2="53887"/>
                          <a14:foregroundMark x1="53211" y1="15371" x2="50459" y2="29505"/>
                          <a14:foregroundMark x1="50459" y1="29505" x2="50459" y2="30035"/>
                          <a14:foregroundMark x1="47565" y1="45053" x2="53282" y2="69788"/>
                          <a14:foregroundMark x1="53282" y1="69788" x2="65067" y2="94876"/>
                          <a14:foregroundMark x1="48200" y1="42933" x2="63020" y2="94170"/>
                          <a14:foregroundMark x1="63020" y1="94170" x2="65984" y2="99470"/>
                          <a14:foregroundMark x1="65561" y1="73322" x2="67466" y2="91343"/>
                          <a14:foregroundMark x1="67466" y1="91343" x2="67466" y2="91343"/>
                          <a14:foregroundMark x1="69584" y1="49470" x2="73606" y2="54770"/>
                          <a14:backgroundMark x1="48342" y1="20141" x2="48342" y2="25972"/>
                        </a14:backgroundRemoval>
                      </a14:imgEffect>
                    </a14:imgLayer>
                  </a14:imgProps>
                </a:ext>
              </a:extLst>
            </a:blip>
            <a:srcRect l="41927" r="27332"/>
            <a:stretch/>
          </p:blipFill>
          <p:spPr>
            <a:xfrm>
              <a:off x="-966816" y="2334377"/>
              <a:ext cx="5257800" cy="3434512"/>
            </a:xfrm>
            <a:prstGeom prst="rect">
              <a:avLst/>
            </a:prstGeom>
            <a:noFill/>
            <a:ln>
              <a:noFill/>
            </a:ln>
          </p:spPr>
        </p:pic>
        <p:pic>
          <p:nvPicPr>
            <p:cNvPr id="5" name="Picture 6" descr="✓ archeoligist free vector eps, cdr, ai, svg vector illustration graphic art">
              <a:extLst>
                <a:ext uri="{FF2B5EF4-FFF2-40B4-BE49-F238E27FC236}">
                  <a16:creationId xmlns:a16="http://schemas.microsoft.com/office/drawing/2014/main" id="{FFE31C32-E9BB-47CF-A1C1-B11C7058BBC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52895" y1="23239" x2="53421" y2="28169"/>
                          <a14:backgroundMark x1="52895" y1="20070" x2="52632" y2="23239"/>
                          <a14:backgroundMark x1="52632" y1="20070" x2="53158" y2="27465"/>
                          <a14:backgroundMark x1="53158" y1="18310" x2="53158" y2="27465"/>
                          <a14:backgroundMark x1="47895" y1="48239" x2="46316" y2="46831"/>
                          <a14:backgroundMark x1="46316" y1="46127" x2="51053" y2="47183"/>
                          <a14:backgroundMark x1="51579" y1="47183" x2="51579" y2="47183"/>
                          <a14:backgroundMark x1="51579" y1="50352" x2="51579" y2="50352"/>
                          <a14:backgroundMark x1="51579" y1="48592" x2="51842" y2="50000"/>
                          <a14:backgroundMark x1="53158" y1="39789" x2="53158" y2="39085"/>
                        </a14:backgroundRemoval>
                      </a14:imgEffect>
                    </a14:imgLayer>
                  </a14:imgProps>
                </a:ext>
                <a:ext uri="{28A0092B-C50C-407E-A947-70E740481C1C}">
                  <a14:useLocalDpi xmlns:a14="http://schemas.microsoft.com/office/drawing/2010/main" val="0"/>
                </a:ext>
              </a:extLst>
            </a:blip>
            <a:srcRect t="3755" r="46709"/>
            <a:stretch/>
          </p:blipFill>
          <p:spPr bwMode="auto">
            <a:xfrm>
              <a:off x="438445" y="2180215"/>
              <a:ext cx="1726081" cy="2329790"/>
            </a:xfrm>
            <a:prstGeom prst="rect">
              <a:avLst/>
            </a:prstGeom>
            <a:extLst>
              <a:ext uri="{909E8E84-426E-40DD-AFC4-6F175D3DCCD1}">
                <a14:hiddenFill xmlns:a14="http://schemas.microsoft.com/office/drawing/2010/main">
                  <a:solidFill>
                    <a:srgbClr val="FFFFFF"/>
                  </a:solidFill>
                </a14:hiddenFill>
              </a:ext>
            </a:extLst>
          </p:spPr>
        </p:pic>
        <p:pic>
          <p:nvPicPr>
            <p:cNvPr id="6" name="Picture 6" descr="✓ archeoligist free vector eps, cdr, ai, svg vector illustration graphic art">
              <a:extLst>
                <a:ext uri="{FF2B5EF4-FFF2-40B4-BE49-F238E27FC236}">
                  <a16:creationId xmlns:a16="http://schemas.microsoft.com/office/drawing/2014/main" id="{6CDA3435-20F5-416C-B6A0-A6F2E404594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45789" y1="23944" x2="45789" y2="23944"/>
                          <a14:backgroundMark x1="46316" y1="22887" x2="46316" y2="22887"/>
                          <a14:backgroundMark x1="46316" y1="22535" x2="45000" y2="33099"/>
                          <a14:backgroundMark x1="45263" y1="20070" x2="47105" y2="25704"/>
                        </a14:backgroundRemoval>
                      </a14:imgEffect>
                    </a14:imgLayer>
                  </a14:imgProps>
                </a:ext>
                <a:ext uri="{28A0092B-C50C-407E-A947-70E740481C1C}">
                  <a14:useLocalDpi xmlns:a14="http://schemas.microsoft.com/office/drawing/2010/main" val="0"/>
                </a:ext>
              </a:extLst>
            </a:blip>
            <a:srcRect l="45598"/>
            <a:stretch/>
          </p:blipFill>
          <p:spPr bwMode="auto">
            <a:xfrm>
              <a:off x="1700184" y="2180215"/>
              <a:ext cx="1832806" cy="2517887"/>
            </a:xfrm>
            <a:prstGeom prst="rect">
              <a:avLst/>
            </a:prstGeom>
            <a:extLst>
              <a:ext uri="{909E8E84-426E-40DD-AFC4-6F175D3DCCD1}">
                <a14:hiddenFill xmlns:a14="http://schemas.microsoft.com/office/drawing/2010/main">
                  <a:solidFill>
                    <a:srgbClr val="FFFFFF"/>
                  </a:solidFill>
                </a14:hiddenFill>
              </a:ext>
            </a:extLst>
          </p:spPr>
        </p:pic>
        <p:pic>
          <p:nvPicPr>
            <p:cNvPr id="9" name="Google Shape;1245;p47">
              <a:extLst>
                <a:ext uri="{FF2B5EF4-FFF2-40B4-BE49-F238E27FC236}">
                  <a16:creationId xmlns:a16="http://schemas.microsoft.com/office/drawing/2014/main" id="{BCDC418D-751A-44D1-A638-DFBC9A6FD61B}"/>
                </a:ext>
              </a:extLst>
            </p:cNvPr>
            <p:cNvPicPr preferRelativeResize="0"/>
            <p:nvPr/>
          </p:nvPicPr>
          <p:blipFill rotWithShape="1">
            <a:blip r:embed="rId12">
              <a:alphaModFix/>
              <a:extLst>
                <a:ext uri="{BEBA8EAE-BF5A-486C-A8C5-ECC9F3942E4B}">
                  <a14:imgProps xmlns:a14="http://schemas.microsoft.com/office/drawing/2010/main">
                    <a14:imgLayer r:embed="rId8">
                      <a14:imgEffect>
                        <a14:backgroundRemoval t="9894" b="99470" l="44884" r="73606">
                          <a14:foregroundMark x1="50459" y1="27915" x2="48342" y2="42756"/>
                          <a14:foregroundMark x1="48342" y1="42756" x2="67325" y2="97703"/>
                          <a14:foregroundMark x1="66973" y1="47068" x2="68596" y2="53887"/>
                          <a14:foregroundMark x1="66097" y1="43385" x2="66327" y2="44350"/>
                          <a14:foregroundMark x1="64577" y1="36998" x2="65733" y2="41856"/>
                          <a14:foregroundMark x1="53211" y1="15371" x2="50459" y2="29505"/>
                          <a14:foregroundMark x1="50459" y1="29505" x2="50459" y2="30035"/>
                          <a14:foregroundMark x1="47565" y1="45053" x2="53282" y2="69788"/>
                          <a14:foregroundMark x1="53282" y1="69788" x2="65067" y2="94876"/>
                          <a14:foregroundMark x1="48200" y1="42933" x2="63020" y2="94170"/>
                          <a14:foregroundMark x1="63020" y1="94170" x2="65984" y2="99470"/>
                          <a14:foregroundMark x1="65561" y1="73322" x2="67466" y2="91343"/>
                          <a14:foregroundMark x1="67466" y1="91343" x2="67466" y2="91343"/>
                          <a14:foregroundMark x1="69584" y1="49470" x2="73606" y2="54770"/>
                          <a14:foregroundMark x1="64008" y1="50177" x2="67537" y2="44523"/>
                          <a14:foregroundMark x1="67537" y1="44523" x2="67537" y2="44523"/>
                          <a14:backgroundMark x1="48342" y1="20141" x2="48342" y2="25972"/>
                          <a14:backgroundMark x1="55258" y1="29682" x2="57445" y2="40636"/>
                          <a14:backgroundMark x1="57445" y1="40636" x2="64926" y2="44523"/>
                          <a14:backgroundMark x1="64926" y1="44523" x2="65914" y2="44170"/>
                          <a14:backgroundMark x1="56316" y1="38693" x2="56598" y2="46820"/>
                          <a14:backgroundMark x1="64008" y1="47527" x2="67114" y2="46466"/>
                          <a14:backgroundMark x1="60268" y1="19435" x2="64361" y2="37279"/>
                        </a14:backgroundRemoval>
                      </a14:imgEffect>
                    </a14:imgLayer>
                  </a14:imgProps>
                </a:ext>
              </a:extLst>
            </a:blip>
            <a:srcRect l="41927" r="27332"/>
            <a:stretch/>
          </p:blipFill>
          <p:spPr>
            <a:xfrm>
              <a:off x="-981132" y="2306016"/>
              <a:ext cx="5257800" cy="3434512"/>
            </a:xfrm>
            <a:prstGeom prst="rect">
              <a:avLst/>
            </a:prstGeom>
            <a:noFill/>
            <a:ln>
              <a:noFill/>
            </a:ln>
          </p:spPr>
        </p:pic>
      </p:grpSp>
    </p:spTree>
    <p:extLst>
      <p:ext uri="{BB962C8B-B14F-4D97-AF65-F5344CB8AC3E}">
        <p14:creationId xmlns:p14="http://schemas.microsoft.com/office/powerpoint/2010/main" val="1944504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ppt_w</p:attrName>
                                        </p:attrNameLst>
                                      </p:cBhvr>
                                      <p:tavLst>
                                        <p:tav tm="0">
                                          <p:val>
                                            <p:fltVal val="0"/>
                                          </p:val>
                                        </p:tav>
                                        <p:tav tm="100000">
                                          <p:val>
                                            <p:strVal val="#ppt_w"/>
                                          </p:val>
                                        </p:tav>
                                      </p:tavLst>
                                    </p:anim>
                                    <p:anim calcmode="lin" valueType="num">
                                      <p:cBhvr>
                                        <p:cTn id="18" dur="2000" fill="hold"/>
                                        <p:tgtEl>
                                          <p:spTgt spid="3"/>
                                        </p:tgtEl>
                                        <p:attrNameLst>
                                          <p:attrName>ppt_h</p:attrName>
                                        </p:attrNameLst>
                                      </p:cBhvr>
                                      <p:tavLst>
                                        <p:tav tm="0">
                                          <p:val>
                                            <p:fltVal val="0"/>
                                          </p:val>
                                        </p:tav>
                                        <p:tav tm="100000">
                                          <p:val>
                                            <p:strVal val="#ppt_h"/>
                                          </p:val>
                                        </p:tav>
                                      </p:tavLst>
                                    </p:anim>
                                    <p:animEffect transition="in" filter="fade">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iterate type="lt">
                                    <p:tmPct val="14000"/>
                                  </p:iterate>
                                  <p:childTnLst>
                                    <p:set>
                                      <p:cBhvr>
                                        <p:cTn id="23" dur="1" fill="hold">
                                          <p:stCondLst>
                                            <p:cond delay="0"/>
                                          </p:stCondLst>
                                        </p:cTn>
                                        <p:tgtEl>
                                          <p:spTgt spid="870"/>
                                        </p:tgtEl>
                                        <p:attrNameLst>
                                          <p:attrName>style.visibility</p:attrName>
                                        </p:attrNameLst>
                                      </p:cBhvr>
                                      <p:to>
                                        <p:strVal val="visible"/>
                                      </p:to>
                                    </p:set>
                                    <p:anim calcmode="lin" valueType="num">
                                      <p:cBhvr>
                                        <p:cTn id="24" dur="1000" fill="hold"/>
                                        <p:tgtEl>
                                          <p:spTgt spid="870"/>
                                        </p:tgtEl>
                                        <p:attrNameLst>
                                          <p:attrName>ppt_w</p:attrName>
                                        </p:attrNameLst>
                                      </p:cBhvr>
                                      <p:tavLst>
                                        <p:tav tm="0">
                                          <p:val>
                                            <p:strVal val="4*#ppt_w"/>
                                          </p:val>
                                        </p:tav>
                                        <p:tav tm="100000">
                                          <p:val>
                                            <p:strVal val="#ppt_w"/>
                                          </p:val>
                                        </p:tav>
                                      </p:tavLst>
                                    </p:anim>
                                    <p:anim calcmode="lin" valueType="num">
                                      <p:cBhvr>
                                        <p:cTn id="25" dur="1000" fill="hold"/>
                                        <p:tgtEl>
                                          <p:spTgt spid="87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B02C77-5570-4059-A005-B85F2C445E89}"/>
              </a:ext>
            </a:extLst>
          </p:cNvPr>
          <p:cNvGrpSpPr/>
          <p:nvPr/>
        </p:nvGrpSpPr>
        <p:grpSpPr>
          <a:xfrm>
            <a:off x="96457" y="157881"/>
            <a:ext cx="9047543" cy="4827738"/>
            <a:chOff x="0" y="254000"/>
            <a:chExt cx="9047543" cy="4827738"/>
          </a:xfrm>
          <a:effectLst>
            <a:outerShdw blurRad="50800" dist="38100" dir="16200000" rotWithShape="0">
              <a:prstClr val="black">
                <a:alpha val="40000"/>
              </a:prstClr>
            </a:outerShdw>
          </a:effectLst>
        </p:grpSpPr>
        <p:sp>
          <p:nvSpPr>
            <p:cNvPr id="8" name="Rectangle 7">
              <a:extLst>
                <a:ext uri="{FF2B5EF4-FFF2-40B4-BE49-F238E27FC236}">
                  <a16:creationId xmlns:a16="http://schemas.microsoft.com/office/drawing/2014/main" id="{464872C9-4D3B-4877-94FD-FBB5C8DB6A36}"/>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Google Shape;118;p26">
              <a:extLst>
                <a:ext uri="{FF2B5EF4-FFF2-40B4-BE49-F238E27FC236}">
                  <a16:creationId xmlns:a16="http://schemas.microsoft.com/office/drawing/2014/main" id="{5E1AFAA2-9A79-4776-AC57-1A46A97CEC8B}"/>
                </a:ext>
              </a:extLst>
            </p:cNvPr>
            <p:cNvPicPr preferRelativeResize="0"/>
            <p:nvPr/>
          </p:nvPicPr>
          <p:blipFill>
            <a:blip r:embed="rId3">
              <a:alphaModFix amt="23000"/>
            </a:blip>
            <a:stretch>
              <a:fillRect/>
            </a:stretch>
          </p:blipFill>
          <p:spPr>
            <a:xfrm flipH="1">
              <a:off x="1258695" y="2814024"/>
              <a:ext cx="969908" cy="853824"/>
            </a:xfrm>
            <a:prstGeom prst="rect">
              <a:avLst/>
            </a:prstGeom>
            <a:noFill/>
            <a:ln>
              <a:noFill/>
            </a:ln>
          </p:spPr>
        </p:pic>
        <p:pic>
          <p:nvPicPr>
            <p:cNvPr id="10" name="Google Shape;117;p26">
              <a:extLst>
                <a:ext uri="{FF2B5EF4-FFF2-40B4-BE49-F238E27FC236}">
                  <a16:creationId xmlns:a16="http://schemas.microsoft.com/office/drawing/2014/main" id="{E71BA352-F2C6-43B4-856D-A4AEF33BA85B}"/>
                </a:ext>
              </a:extLst>
            </p:cNvPr>
            <p:cNvPicPr preferRelativeResize="0"/>
            <p:nvPr/>
          </p:nvPicPr>
          <p:blipFill>
            <a:blip r:embed="rId4">
              <a:alphaModFix amt="37000"/>
            </a:blip>
            <a:stretch>
              <a:fillRect/>
            </a:stretch>
          </p:blipFill>
          <p:spPr>
            <a:xfrm>
              <a:off x="8149067" y="254000"/>
              <a:ext cx="898476" cy="600376"/>
            </a:xfrm>
            <a:prstGeom prst="rect">
              <a:avLst/>
            </a:prstGeom>
            <a:noFill/>
            <a:ln>
              <a:noFill/>
            </a:ln>
          </p:spPr>
        </p:pic>
        <p:pic>
          <p:nvPicPr>
            <p:cNvPr id="11" name="Google Shape;869;p41">
              <a:extLst>
                <a:ext uri="{FF2B5EF4-FFF2-40B4-BE49-F238E27FC236}">
                  <a16:creationId xmlns:a16="http://schemas.microsoft.com/office/drawing/2014/main" id="{C595A30D-F7A5-4871-8598-EFF03B605AA4}"/>
                </a:ext>
              </a:extLst>
            </p:cNvPr>
            <p:cNvPicPr preferRelativeResize="0"/>
            <p:nvPr/>
          </p:nvPicPr>
          <p:blipFill rotWithShape="1">
            <a:blip r:embed="rId5">
              <a:alphaModFix amt="19000"/>
            </a:blip>
            <a:srcRect l="37120" t="1047" r="3924" b="1047"/>
            <a:stretch/>
          </p:blipFill>
          <p:spPr>
            <a:xfrm>
              <a:off x="2743200" y="454152"/>
              <a:ext cx="4257784" cy="4403598"/>
            </a:xfrm>
            <a:prstGeom prst="rect">
              <a:avLst/>
            </a:prstGeom>
            <a:noFill/>
            <a:ln>
              <a:noFill/>
            </a:ln>
          </p:spPr>
        </p:pic>
        <p:pic>
          <p:nvPicPr>
            <p:cNvPr id="12" name="Google Shape;118;p26">
              <a:extLst>
                <a:ext uri="{FF2B5EF4-FFF2-40B4-BE49-F238E27FC236}">
                  <a16:creationId xmlns:a16="http://schemas.microsoft.com/office/drawing/2014/main" id="{8C47A087-A72B-439A-A112-E9D6AEE70CBA}"/>
                </a:ext>
              </a:extLst>
            </p:cNvPr>
            <p:cNvPicPr preferRelativeResize="0"/>
            <p:nvPr/>
          </p:nvPicPr>
          <p:blipFill>
            <a:blip r:embed="rId3">
              <a:alphaModFix amt="26000"/>
            </a:blip>
            <a:stretch>
              <a:fillRect/>
            </a:stretch>
          </p:blipFill>
          <p:spPr>
            <a:xfrm flipH="1">
              <a:off x="6642300" y="1581150"/>
              <a:ext cx="969908" cy="853824"/>
            </a:xfrm>
            <a:prstGeom prst="rect">
              <a:avLst/>
            </a:prstGeom>
            <a:noFill/>
            <a:ln>
              <a:noFill/>
            </a:ln>
          </p:spPr>
        </p:pic>
        <p:pic>
          <p:nvPicPr>
            <p:cNvPr id="13" name="Google Shape;334;p30">
              <a:extLst>
                <a:ext uri="{FF2B5EF4-FFF2-40B4-BE49-F238E27FC236}">
                  <a16:creationId xmlns:a16="http://schemas.microsoft.com/office/drawing/2014/main" id="{427C54A7-F881-43A8-8CC7-F4238C2C51B9}"/>
                </a:ext>
              </a:extLst>
            </p:cNvPr>
            <p:cNvPicPr preferRelativeResize="0"/>
            <p:nvPr/>
          </p:nvPicPr>
          <p:blipFill>
            <a:blip r:embed="rId6">
              <a:alphaModFix amt="37000"/>
            </a:blip>
            <a:stretch>
              <a:fillRect/>
            </a:stretch>
          </p:blipFill>
          <p:spPr>
            <a:xfrm>
              <a:off x="7612208" y="3287839"/>
              <a:ext cx="1163492" cy="1208483"/>
            </a:xfrm>
            <a:prstGeom prst="rect">
              <a:avLst/>
            </a:prstGeom>
            <a:noFill/>
            <a:ln>
              <a:noFill/>
            </a:ln>
          </p:spPr>
        </p:pic>
        <p:pic>
          <p:nvPicPr>
            <p:cNvPr id="14" name="Google Shape;334;p30">
              <a:extLst>
                <a:ext uri="{FF2B5EF4-FFF2-40B4-BE49-F238E27FC236}">
                  <a16:creationId xmlns:a16="http://schemas.microsoft.com/office/drawing/2014/main" id="{49EAE5E2-4A79-4B5B-B9F0-C5E92104666F}"/>
                </a:ext>
              </a:extLst>
            </p:cNvPr>
            <p:cNvPicPr preferRelativeResize="0"/>
            <p:nvPr/>
          </p:nvPicPr>
          <p:blipFill>
            <a:blip r:embed="rId6">
              <a:alphaModFix amt="30000"/>
            </a:blip>
            <a:stretch>
              <a:fillRect/>
            </a:stretch>
          </p:blipFill>
          <p:spPr>
            <a:xfrm>
              <a:off x="407530" y="694082"/>
              <a:ext cx="1163492" cy="1208483"/>
            </a:xfrm>
            <a:prstGeom prst="rect">
              <a:avLst/>
            </a:prstGeom>
            <a:noFill/>
            <a:ln>
              <a:noFill/>
            </a:ln>
          </p:spPr>
        </p:pic>
        <p:pic>
          <p:nvPicPr>
            <p:cNvPr id="15" name="Google Shape;117;p26">
              <a:extLst>
                <a:ext uri="{FF2B5EF4-FFF2-40B4-BE49-F238E27FC236}">
                  <a16:creationId xmlns:a16="http://schemas.microsoft.com/office/drawing/2014/main" id="{8C8CCCD0-7C6E-4D52-99B7-7F7093485F0D}"/>
                </a:ext>
              </a:extLst>
            </p:cNvPr>
            <p:cNvPicPr preferRelativeResize="0"/>
            <p:nvPr/>
          </p:nvPicPr>
          <p:blipFill>
            <a:blip r:embed="rId4">
              <a:alphaModFix amt="44000"/>
            </a:blip>
            <a:stretch>
              <a:fillRect/>
            </a:stretch>
          </p:blipFill>
          <p:spPr>
            <a:xfrm>
              <a:off x="0" y="4481362"/>
              <a:ext cx="898476" cy="600376"/>
            </a:xfrm>
            <a:prstGeom prst="rect">
              <a:avLst/>
            </a:prstGeom>
            <a:noFill/>
            <a:ln>
              <a:noFill/>
            </a:ln>
          </p:spPr>
        </p:pic>
      </p:grpSp>
      <p:pic>
        <p:nvPicPr>
          <p:cNvPr id="17" name="Picture 16">
            <a:extLst>
              <a:ext uri="{FF2B5EF4-FFF2-40B4-BE49-F238E27FC236}">
                <a16:creationId xmlns:a16="http://schemas.microsoft.com/office/drawing/2014/main" id="{7B641F02-3784-458F-9FE4-B6B9ABC912C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67" b="94792" l="10000" r="90000">
                        <a14:foregroundMark x1="19556" y1="6458" x2="19556" y2="6458"/>
                        <a14:foregroundMark x1="19556" y1="4167" x2="19556" y2="4167"/>
                        <a14:foregroundMark x1="80667" y1="10000" x2="80667" y2="10000"/>
                        <a14:foregroundMark x1="81333" y1="93750" x2="81333" y2="93750"/>
                        <a14:foregroundMark x1="19333" y1="94792" x2="19333" y2="94792"/>
                        <a14:backgroundMark x1="6000" y1="38750" x2="6000" y2="38750"/>
                      </a14:backgroundRemoval>
                    </a14:imgEffect>
                  </a14:imgLayer>
                </a14:imgProps>
              </a:ext>
            </a:extLst>
          </a:blip>
          <a:srcRect l="15403" t="2102" r="14818"/>
          <a:stretch/>
        </p:blipFill>
        <p:spPr>
          <a:xfrm>
            <a:off x="1658252" y="1403013"/>
            <a:ext cx="7662959" cy="2168716"/>
          </a:xfrm>
          <a:prstGeom prst="rect">
            <a:avLst/>
          </a:prstGeom>
        </p:spPr>
      </p:pic>
      <p:sp>
        <p:nvSpPr>
          <p:cNvPr id="16" name="Scroll: Horizontal 15">
            <a:extLst>
              <a:ext uri="{FF2B5EF4-FFF2-40B4-BE49-F238E27FC236}">
                <a16:creationId xmlns:a16="http://schemas.microsoft.com/office/drawing/2014/main" id="{30AD918B-023F-4013-8F28-C82E0C276BFE}"/>
              </a:ext>
            </a:extLst>
          </p:cNvPr>
          <p:cNvSpPr/>
          <p:nvPr/>
        </p:nvSpPr>
        <p:spPr>
          <a:xfrm>
            <a:off x="1111310" y="236170"/>
            <a:ext cx="6921381" cy="1086719"/>
          </a:xfrm>
          <a:prstGeom prst="horizontalScroll">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C30521-0472-4D87-A463-54B961F6F72C}"/>
              </a:ext>
            </a:extLst>
          </p:cNvPr>
          <p:cNvSpPr txBox="1"/>
          <p:nvPr/>
        </p:nvSpPr>
        <p:spPr>
          <a:xfrm>
            <a:off x="1219200" y="434464"/>
            <a:ext cx="6705600" cy="646331"/>
          </a:xfrm>
          <a:prstGeom prst="rect">
            <a:avLst/>
          </a:prstGeom>
          <a:no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Nêu bảng đơn vị đo diện tích.</a:t>
            </a:r>
          </a:p>
        </p:txBody>
      </p:sp>
      <p:sp>
        <p:nvSpPr>
          <p:cNvPr id="3" name="TextBox 2">
            <a:extLst>
              <a:ext uri="{FF2B5EF4-FFF2-40B4-BE49-F238E27FC236}">
                <a16:creationId xmlns:a16="http://schemas.microsoft.com/office/drawing/2014/main" id="{23723F13-7D1F-47D0-AB12-287174383C5A}"/>
              </a:ext>
            </a:extLst>
          </p:cNvPr>
          <p:cNvSpPr txBox="1"/>
          <p:nvPr/>
        </p:nvSpPr>
        <p:spPr>
          <a:xfrm>
            <a:off x="1329752" y="1979985"/>
            <a:ext cx="8134662" cy="736163"/>
          </a:xfrm>
          <a:prstGeom prst="horizontalScroll">
            <a:avLst/>
          </a:prstGeom>
          <a:noFill/>
        </p:spPr>
        <p:txBody>
          <a:bodyPr wrap="square" rtlCol="0">
            <a:spAutoFit/>
          </a:bodyPr>
          <a:lstStyle/>
          <a:p>
            <a:pPr algn="ctr"/>
            <a:r>
              <a:rPr lang="en-US" sz="3000" b="1">
                <a:solidFill>
                  <a:srgbClr val="FF0000"/>
                </a:solidFill>
                <a:latin typeface="Times New Roman" panose="02020603050405020304" pitchFamily="18" charset="0"/>
                <a:cs typeface="Times New Roman" panose="02020603050405020304" pitchFamily="18" charset="0"/>
              </a:rPr>
              <a:t>km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hm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(ha) dam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dm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cm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mm</a:t>
            </a:r>
            <a:r>
              <a:rPr lang="en-US" sz="3000" b="1" baseline="30000">
                <a:solidFill>
                  <a:srgbClr val="FF0000"/>
                </a:solidFill>
                <a:latin typeface="Times New Roman" panose="02020603050405020304" pitchFamily="18" charset="0"/>
                <a:cs typeface="Times New Roman" panose="02020603050405020304" pitchFamily="18" charset="0"/>
              </a:rPr>
              <a:t>2</a:t>
            </a:r>
          </a:p>
        </p:txBody>
      </p:sp>
      <p:pic>
        <p:nvPicPr>
          <p:cNvPr id="4" name="Google Shape;869;p41">
            <a:extLst>
              <a:ext uri="{FF2B5EF4-FFF2-40B4-BE49-F238E27FC236}">
                <a16:creationId xmlns:a16="http://schemas.microsoft.com/office/drawing/2014/main" id="{E1F89DC3-DD2F-48D1-A7CF-71096F222524}"/>
              </a:ext>
            </a:extLst>
          </p:cNvPr>
          <p:cNvPicPr preferRelativeResize="0"/>
          <p:nvPr/>
        </p:nvPicPr>
        <p:blipFill rotWithShape="1">
          <a:blip r:embed="rId5">
            <a:alphaModFix/>
          </a:blip>
          <a:srcRect t="1047" b="1047"/>
          <a:stretch/>
        </p:blipFill>
        <p:spPr>
          <a:xfrm>
            <a:off x="-2442532" y="1650321"/>
            <a:ext cx="5848662" cy="3690128"/>
          </a:xfrm>
          <a:prstGeom prst="rect">
            <a:avLst/>
          </a:prstGeom>
          <a:noFill/>
          <a:ln>
            <a:noFill/>
          </a:ln>
        </p:spPr>
      </p:pic>
      <p:pic>
        <p:nvPicPr>
          <p:cNvPr id="5" name="Picture 2" descr="IndiBoy - Thợ săn kho báu chóng mặt [v.1.61] Tải xuống APK MOD Miễn phí cho  Android">
            <a:extLst>
              <a:ext uri="{FF2B5EF4-FFF2-40B4-BE49-F238E27FC236}">
                <a16:creationId xmlns:a16="http://schemas.microsoft.com/office/drawing/2014/main" id="{B5C13C0E-29C9-4D63-A448-A6CFF6E86AF5}"/>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2275" y="3915232"/>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n Cartoon png download - 402*832 - Free Transparent National  Archaeological Museum png Download. - CleanPNG / KissPNG">
            <a:extLst>
              <a:ext uri="{FF2B5EF4-FFF2-40B4-BE49-F238E27FC236}">
                <a16:creationId xmlns:a16="http://schemas.microsoft.com/office/drawing/2014/main" id="{943083AD-D223-4E95-895A-097EDEA7891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flipH="1">
            <a:off x="7731712" y="2562225"/>
            <a:ext cx="1538699" cy="26103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diBoy - Thợ săn kho báu chóng mặt [v.1.61] Tải xuống APK MOD Miễn phí cho  Android">
            <a:extLst>
              <a:ext uri="{FF2B5EF4-FFF2-40B4-BE49-F238E27FC236}">
                <a16:creationId xmlns:a16="http://schemas.microsoft.com/office/drawing/2014/main" id="{A9DA0574-C1E8-430B-83A9-4954C2DEC42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83" y="1808348"/>
            <a:ext cx="2962328" cy="29623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lip nghệ thuật Western Véc tơ đồ họa Ảnh minh Họa - Một chìa khóa png tải  về - Miễn phí trong suốt Phần Cứng png Tải về.">
            <a:extLst>
              <a:ext uri="{FF2B5EF4-FFF2-40B4-BE49-F238E27FC236}">
                <a16:creationId xmlns:a16="http://schemas.microsoft.com/office/drawing/2014/main" id="{CDF723B4-6BA7-42E4-9389-5596DFC4C83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556" b="90909" l="7451" r="93333">
                        <a14:foregroundMark x1="7451" y1="71212" x2="7451" y2="71212"/>
                        <a14:foregroundMark x1="15686" y1="89899" x2="15686" y2="89899"/>
                        <a14:foregroundMark x1="15686" y1="92424" x2="15686" y2="92424"/>
                        <a14:foregroundMark x1="75686" y1="5556" x2="75686" y2="5556"/>
                        <a14:foregroundMark x1="90980" y1="28788" x2="90980" y2="28788"/>
                        <a14:foregroundMark x1="93333" y1="46970" x2="93333" y2="46970"/>
                        <a14:backgroundMark x1="74510" y1="27778" x2="74510" y2="27778"/>
                        <a14:backgroundMark x1="71373" y1="39899" x2="71373" y2="39899"/>
                        <a14:backgroundMark x1="37647" y1="61111" x2="37647" y2="61111"/>
                      </a14:backgroundRemoval>
                    </a14:imgEffect>
                  </a14:imgLayer>
                </a14:imgProps>
              </a:ext>
              <a:ext uri="{28A0092B-C50C-407E-A947-70E740481C1C}">
                <a14:useLocalDpi xmlns:a14="http://schemas.microsoft.com/office/drawing/2010/main" val="0"/>
              </a:ext>
            </a:extLst>
          </a:blip>
          <a:srcRect/>
          <a:stretch>
            <a:fillRect/>
          </a:stretch>
        </p:blipFill>
        <p:spPr bwMode="auto">
          <a:xfrm rot="19970931" flipH="1">
            <a:off x="3007296" y="2373818"/>
            <a:ext cx="1508894" cy="11716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D123980-E47E-489B-943F-FDE9524A1CE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61" b="97273" l="3556" r="96111">
                        <a14:foregroundMark x1="31556" y1="6667" x2="31556" y2="6667"/>
                        <a14:foregroundMark x1="30778" y1="3182" x2="30778" y2="3182"/>
                        <a14:foregroundMark x1="31667" y1="1212" x2="41111" y2="5606"/>
                        <a14:foregroundMark x1="89444" y1="43939" x2="94667" y2="50455"/>
                        <a14:foregroundMark x1="94667" y1="50455" x2="96444" y2="60152"/>
                        <a14:foregroundMark x1="96444" y1="60152" x2="96333" y2="65455"/>
                        <a14:foregroundMark x1="11667" y1="55000" x2="6000" y2="70909"/>
                        <a14:foregroundMark x1="6000" y1="70909" x2="15000" y2="86364"/>
                        <a14:foregroundMark x1="15000" y1="86364" x2="26333" y2="90909"/>
                        <a14:foregroundMark x1="7222" y1="59697" x2="3556" y2="74091"/>
                        <a14:foregroundMark x1="3556" y1="74091" x2="3778" y2="81667"/>
                        <a14:foregroundMark x1="23000" y1="94848" x2="29000" y2="97273"/>
                      </a14:backgroundRemoval>
                    </a14:imgEffect>
                  </a14:imgLayer>
                </a14:imgProps>
              </a:ext>
            </a:extLst>
          </a:blip>
          <a:stretch>
            <a:fillRect/>
          </a:stretch>
        </p:blipFill>
        <p:spPr>
          <a:xfrm>
            <a:off x="2957942" y="1911943"/>
            <a:ext cx="3870432" cy="2838316"/>
          </a:xfrm>
          <a:prstGeom prst="rect">
            <a:avLst/>
          </a:prstGeom>
        </p:spPr>
      </p:pic>
    </p:spTree>
    <p:extLst>
      <p:ext uri="{BB962C8B-B14F-4D97-AF65-F5344CB8AC3E}">
        <p14:creationId xmlns:p14="http://schemas.microsoft.com/office/powerpoint/2010/main" val="431638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par>
                                <p:cTn id="20" presetID="16" presetClass="entr" presetSubtype="37"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5E-6 -1.11111E-6 L -0.25799 -0.23488 " pathEditMode="relative" rAng="0" ptsTypes="AA">
                                      <p:cBhvr>
                                        <p:cTn id="40" dur="1250" fill="hold"/>
                                        <p:tgtEl>
                                          <p:spTgt spid="5"/>
                                        </p:tgtEl>
                                        <p:attrNameLst>
                                          <p:attrName>ppt_x</p:attrName>
                                          <p:attrName>ppt_y</p:attrName>
                                        </p:attrNameLst>
                                      </p:cBhvr>
                                      <p:rCtr x="-12899" y="-11759"/>
                                    </p:animMotion>
                                  </p:childTnLst>
                                </p:cTn>
                              </p:par>
                              <p:par>
                                <p:cTn id="41" presetID="53" presetClass="entr" presetSubtype="16" fill="hold" nodeType="withEffect">
                                  <p:stCondLst>
                                    <p:cond delay="400"/>
                                  </p:stCondLst>
                                  <p:childTnLst>
                                    <p:set>
                                      <p:cBhvr>
                                        <p:cTn id="42" dur="1" fill="hold">
                                          <p:stCondLst>
                                            <p:cond delay="0"/>
                                          </p:stCondLst>
                                        </p:cTn>
                                        <p:tgtEl>
                                          <p:spTgt spid="18"/>
                                        </p:tgtEl>
                                        <p:attrNameLst>
                                          <p:attrName>style.visibility</p:attrName>
                                        </p:attrNameLst>
                                      </p:cBhvr>
                                      <p:to>
                                        <p:strVal val="visible"/>
                                      </p:to>
                                    </p:set>
                                    <p:anim calcmode="lin" valueType="num">
                                      <p:cBhvr>
                                        <p:cTn id="43" dur="850" fill="hold"/>
                                        <p:tgtEl>
                                          <p:spTgt spid="18"/>
                                        </p:tgtEl>
                                        <p:attrNameLst>
                                          <p:attrName>ppt_w</p:attrName>
                                        </p:attrNameLst>
                                      </p:cBhvr>
                                      <p:tavLst>
                                        <p:tav tm="0">
                                          <p:val>
                                            <p:fltVal val="0"/>
                                          </p:val>
                                        </p:tav>
                                        <p:tav tm="100000">
                                          <p:val>
                                            <p:strVal val="#ppt_w"/>
                                          </p:val>
                                        </p:tav>
                                      </p:tavLst>
                                    </p:anim>
                                    <p:anim calcmode="lin" valueType="num">
                                      <p:cBhvr>
                                        <p:cTn id="44" dur="850" fill="hold"/>
                                        <p:tgtEl>
                                          <p:spTgt spid="18"/>
                                        </p:tgtEl>
                                        <p:attrNameLst>
                                          <p:attrName>ppt_h</p:attrName>
                                        </p:attrNameLst>
                                      </p:cBhvr>
                                      <p:tavLst>
                                        <p:tav tm="0">
                                          <p:val>
                                            <p:fltVal val="0"/>
                                          </p:val>
                                        </p:tav>
                                        <p:tav tm="100000">
                                          <p:val>
                                            <p:strVal val="#ppt_h"/>
                                          </p:val>
                                        </p:tav>
                                      </p:tavLst>
                                    </p:anim>
                                    <p:animEffect transition="in" filter="fade">
                                      <p:cBhvr>
                                        <p:cTn id="45" dur="85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0-#ppt_w/2"/>
                                          </p:val>
                                        </p:tav>
                                        <p:tav tm="100000">
                                          <p:val>
                                            <p:strVal val="#ppt_x"/>
                                          </p:val>
                                        </p:tav>
                                      </p:tavLst>
                                    </p:anim>
                                    <p:anim calcmode="lin" valueType="num">
                                      <p:cBhvr additive="base">
                                        <p:cTn id="5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5.55556E-7 -8.64198E-7 L -0.38021 0.24969 " pathEditMode="relative" rAng="0" ptsTypes="AA">
                                      <p:cBhvr>
                                        <p:cTn id="73" dur="1000" fill="hold"/>
                                        <p:tgtEl>
                                          <p:spTgt spid="22"/>
                                        </p:tgtEl>
                                        <p:attrNameLst>
                                          <p:attrName>ppt_x</p:attrName>
                                          <p:attrName>ppt_y</p:attrName>
                                        </p:attrNameLst>
                                      </p:cBhvr>
                                      <p:rCtr x="-19010" y="12469"/>
                                    </p:animMotion>
                                  </p:childTnLst>
                                </p:cTn>
                              </p:par>
                              <p:par>
                                <p:cTn id="74" presetID="53" presetClass="exit" presetSubtype="32" fill="hold" nodeType="withEffect">
                                  <p:stCondLst>
                                    <p:cond delay="500"/>
                                  </p:stCondLst>
                                  <p:childTnLst>
                                    <p:anim calcmode="lin" valueType="num">
                                      <p:cBhvr>
                                        <p:cTn id="75" dur="600"/>
                                        <p:tgtEl>
                                          <p:spTgt spid="22"/>
                                        </p:tgtEl>
                                        <p:attrNameLst>
                                          <p:attrName>ppt_w</p:attrName>
                                        </p:attrNameLst>
                                      </p:cBhvr>
                                      <p:tavLst>
                                        <p:tav tm="0">
                                          <p:val>
                                            <p:strVal val="ppt_w"/>
                                          </p:val>
                                        </p:tav>
                                        <p:tav tm="100000">
                                          <p:val>
                                            <p:fltVal val="0"/>
                                          </p:val>
                                        </p:tav>
                                      </p:tavLst>
                                    </p:anim>
                                    <p:anim calcmode="lin" valueType="num">
                                      <p:cBhvr>
                                        <p:cTn id="76" dur="600"/>
                                        <p:tgtEl>
                                          <p:spTgt spid="22"/>
                                        </p:tgtEl>
                                        <p:attrNameLst>
                                          <p:attrName>ppt_h</p:attrName>
                                        </p:attrNameLst>
                                      </p:cBhvr>
                                      <p:tavLst>
                                        <p:tav tm="0">
                                          <p:val>
                                            <p:strVal val="ppt_h"/>
                                          </p:val>
                                        </p:tav>
                                        <p:tav tm="100000">
                                          <p:val>
                                            <p:fltVal val="0"/>
                                          </p:val>
                                        </p:tav>
                                      </p:tavLst>
                                    </p:anim>
                                    <p:animEffect transition="out" filter="fade">
                                      <p:cBhvr>
                                        <p:cTn id="77" dur="600"/>
                                        <p:tgtEl>
                                          <p:spTgt spid="22"/>
                                        </p:tgtEl>
                                      </p:cBhvr>
                                    </p:animEffect>
                                    <p:set>
                                      <p:cBhvr>
                                        <p:cTn id="78" dur="1" fill="hold">
                                          <p:stCondLst>
                                            <p:cond delay="599"/>
                                          </p:stCondLst>
                                        </p:cTn>
                                        <p:tgtEl>
                                          <p:spTgt spid="22"/>
                                        </p:tgtEl>
                                        <p:attrNameLst>
                                          <p:attrName>style.visibility</p:attrName>
                                        </p:attrNameLst>
                                      </p:cBhvr>
                                      <p:to>
                                        <p:strVal val="hidden"/>
                                      </p:to>
                                    </p:set>
                                  </p:childTnLst>
                                </p:cTn>
                              </p:par>
                              <p:par>
                                <p:cTn id="79" presetID="42" presetClass="path" presetSubtype="0" accel="50000" decel="50000" fill="hold" nodeType="withEffect">
                                  <p:stCondLst>
                                    <p:cond delay="500"/>
                                  </p:stCondLst>
                                  <p:childTnLst>
                                    <p:animMotion origin="layout" path="M 2.5E-6 -1.85185E-6 L -0.74827 -0.00247 " pathEditMode="relative" rAng="0" ptsTypes="AA">
                                      <p:cBhvr>
                                        <p:cTn id="80" dur="2000" fill="hold"/>
                                        <p:tgtEl>
                                          <p:spTgt spid="6"/>
                                        </p:tgtEl>
                                        <p:attrNameLst>
                                          <p:attrName>ppt_x</p:attrName>
                                          <p:attrName>ppt_y</p:attrName>
                                        </p:attrNameLst>
                                      </p:cBhvr>
                                      <p:rCtr x="-37413"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 grpId="0"/>
      <p:bldP spid="2" grpId="1"/>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4702B52-11FC-49F9-B6B6-D46D646D53D1}"/>
              </a:ext>
            </a:extLst>
          </p:cNvPr>
          <p:cNvGrpSpPr/>
          <p:nvPr/>
        </p:nvGrpSpPr>
        <p:grpSpPr>
          <a:xfrm>
            <a:off x="96457" y="157881"/>
            <a:ext cx="9047543" cy="4827738"/>
            <a:chOff x="0" y="254000"/>
            <a:chExt cx="9047543" cy="4827738"/>
          </a:xfrm>
          <a:effectLst>
            <a:outerShdw blurRad="50800" dist="38100" dir="16200000" rotWithShape="0">
              <a:prstClr val="black">
                <a:alpha val="40000"/>
              </a:prstClr>
            </a:outerShdw>
          </a:effectLst>
        </p:grpSpPr>
        <p:sp>
          <p:nvSpPr>
            <p:cNvPr id="20" name="Rectangle 19">
              <a:extLst>
                <a:ext uri="{FF2B5EF4-FFF2-40B4-BE49-F238E27FC236}">
                  <a16:creationId xmlns:a16="http://schemas.microsoft.com/office/drawing/2014/main" id="{6BEAD9A9-77EC-4B75-90BD-C7980350A2B1}"/>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2" name="Google Shape;118;p26">
              <a:extLst>
                <a:ext uri="{FF2B5EF4-FFF2-40B4-BE49-F238E27FC236}">
                  <a16:creationId xmlns:a16="http://schemas.microsoft.com/office/drawing/2014/main" id="{53C27F41-439C-4B72-A49B-D0BC154A4752}"/>
                </a:ext>
              </a:extLst>
            </p:cNvPr>
            <p:cNvPicPr preferRelativeResize="0"/>
            <p:nvPr/>
          </p:nvPicPr>
          <p:blipFill>
            <a:blip r:embed="rId3">
              <a:alphaModFix amt="23000"/>
            </a:blip>
            <a:stretch>
              <a:fillRect/>
            </a:stretch>
          </p:blipFill>
          <p:spPr>
            <a:xfrm flipH="1">
              <a:off x="1258695" y="2814024"/>
              <a:ext cx="969908" cy="853824"/>
            </a:xfrm>
            <a:prstGeom prst="rect">
              <a:avLst/>
            </a:prstGeom>
            <a:noFill/>
            <a:ln>
              <a:noFill/>
            </a:ln>
          </p:spPr>
        </p:pic>
        <p:pic>
          <p:nvPicPr>
            <p:cNvPr id="23" name="Google Shape;117;p26">
              <a:extLst>
                <a:ext uri="{FF2B5EF4-FFF2-40B4-BE49-F238E27FC236}">
                  <a16:creationId xmlns:a16="http://schemas.microsoft.com/office/drawing/2014/main" id="{ECE2878E-DAC5-42A5-9A76-CC0C13CD6765}"/>
                </a:ext>
              </a:extLst>
            </p:cNvPr>
            <p:cNvPicPr preferRelativeResize="0"/>
            <p:nvPr/>
          </p:nvPicPr>
          <p:blipFill>
            <a:blip r:embed="rId4">
              <a:alphaModFix amt="37000"/>
            </a:blip>
            <a:stretch>
              <a:fillRect/>
            </a:stretch>
          </p:blipFill>
          <p:spPr>
            <a:xfrm>
              <a:off x="8149067" y="254000"/>
              <a:ext cx="898476" cy="600376"/>
            </a:xfrm>
            <a:prstGeom prst="rect">
              <a:avLst/>
            </a:prstGeom>
            <a:noFill/>
            <a:ln>
              <a:noFill/>
            </a:ln>
          </p:spPr>
        </p:pic>
        <p:pic>
          <p:nvPicPr>
            <p:cNvPr id="24" name="Google Shape;869;p41">
              <a:extLst>
                <a:ext uri="{FF2B5EF4-FFF2-40B4-BE49-F238E27FC236}">
                  <a16:creationId xmlns:a16="http://schemas.microsoft.com/office/drawing/2014/main" id="{6A64E544-EA73-40C4-9C41-152D6C43E23E}"/>
                </a:ext>
              </a:extLst>
            </p:cNvPr>
            <p:cNvPicPr preferRelativeResize="0"/>
            <p:nvPr/>
          </p:nvPicPr>
          <p:blipFill rotWithShape="1">
            <a:blip r:embed="rId5">
              <a:alphaModFix amt="19000"/>
            </a:blip>
            <a:srcRect l="37120" t="1047" r="3924" b="1047"/>
            <a:stretch/>
          </p:blipFill>
          <p:spPr>
            <a:xfrm>
              <a:off x="2743200" y="454152"/>
              <a:ext cx="4257784" cy="4403598"/>
            </a:xfrm>
            <a:prstGeom prst="rect">
              <a:avLst/>
            </a:prstGeom>
            <a:noFill/>
            <a:ln>
              <a:noFill/>
            </a:ln>
          </p:spPr>
        </p:pic>
        <p:pic>
          <p:nvPicPr>
            <p:cNvPr id="25" name="Google Shape;118;p26">
              <a:extLst>
                <a:ext uri="{FF2B5EF4-FFF2-40B4-BE49-F238E27FC236}">
                  <a16:creationId xmlns:a16="http://schemas.microsoft.com/office/drawing/2014/main" id="{634279E3-7D1D-496F-AF00-8F71F21BC406}"/>
                </a:ext>
              </a:extLst>
            </p:cNvPr>
            <p:cNvPicPr preferRelativeResize="0"/>
            <p:nvPr/>
          </p:nvPicPr>
          <p:blipFill>
            <a:blip r:embed="rId3">
              <a:alphaModFix amt="26000"/>
            </a:blip>
            <a:stretch>
              <a:fillRect/>
            </a:stretch>
          </p:blipFill>
          <p:spPr>
            <a:xfrm flipH="1">
              <a:off x="6642300" y="1581150"/>
              <a:ext cx="969908" cy="853824"/>
            </a:xfrm>
            <a:prstGeom prst="rect">
              <a:avLst/>
            </a:prstGeom>
            <a:noFill/>
            <a:ln>
              <a:noFill/>
            </a:ln>
          </p:spPr>
        </p:pic>
        <p:pic>
          <p:nvPicPr>
            <p:cNvPr id="26" name="Google Shape;334;p30">
              <a:extLst>
                <a:ext uri="{FF2B5EF4-FFF2-40B4-BE49-F238E27FC236}">
                  <a16:creationId xmlns:a16="http://schemas.microsoft.com/office/drawing/2014/main" id="{7806A77E-99B4-4701-B03D-4B98EE228ADD}"/>
                </a:ext>
              </a:extLst>
            </p:cNvPr>
            <p:cNvPicPr preferRelativeResize="0"/>
            <p:nvPr/>
          </p:nvPicPr>
          <p:blipFill>
            <a:blip r:embed="rId6">
              <a:alphaModFix amt="37000"/>
            </a:blip>
            <a:stretch>
              <a:fillRect/>
            </a:stretch>
          </p:blipFill>
          <p:spPr>
            <a:xfrm>
              <a:off x="7612208" y="3287839"/>
              <a:ext cx="1163492" cy="1208483"/>
            </a:xfrm>
            <a:prstGeom prst="rect">
              <a:avLst/>
            </a:prstGeom>
            <a:noFill/>
            <a:ln>
              <a:noFill/>
            </a:ln>
          </p:spPr>
        </p:pic>
        <p:pic>
          <p:nvPicPr>
            <p:cNvPr id="27" name="Google Shape;334;p30">
              <a:extLst>
                <a:ext uri="{FF2B5EF4-FFF2-40B4-BE49-F238E27FC236}">
                  <a16:creationId xmlns:a16="http://schemas.microsoft.com/office/drawing/2014/main" id="{B950D254-F032-49AA-A5B2-129B5BA3509D}"/>
                </a:ext>
              </a:extLst>
            </p:cNvPr>
            <p:cNvPicPr preferRelativeResize="0"/>
            <p:nvPr/>
          </p:nvPicPr>
          <p:blipFill>
            <a:blip r:embed="rId6">
              <a:alphaModFix amt="30000"/>
            </a:blip>
            <a:stretch>
              <a:fillRect/>
            </a:stretch>
          </p:blipFill>
          <p:spPr>
            <a:xfrm>
              <a:off x="407530" y="694082"/>
              <a:ext cx="1163492" cy="1208483"/>
            </a:xfrm>
            <a:prstGeom prst="rect">
              <a:avLst/>
            </a:prstGeom>
            <a:noFill/>
            <a:ln>
              <a:noFill/>
            </a:ln>
          </p:spPr>
        </p:pic>
        <p:pic>
          <p:nvPicPr>
            <p:cNvPr id="28" name="Google Shape;117;p26">
              <a:extLst>
                <a:ext uri="{FF2B5EF4-FFF2-40B4-BE49-F238E27FC236}">
                  <a16:creationId xmlns:a16="http://schemas.microsoft.com/office/drawing/2014/main" id="{FD6D3D19-2CC1-44C2-A9B3-93DF15BB9866}"/>
                </a:ext>
              </a:extLst>
            </p:cNvPr>
            <p:cNvPicPr preferRelativeResize="0"/>
            <p:nvPr/>
          </p:nvPicPr>
          <p:blipFill>
            <a:blip r:embed="rId4">
              <a:alphaModFix amt="44000"/>
            </a:blip>
            <a:stretch>
              <a:fillRect/>
            </a:stretch>
          </p:blipFill>
          <p:spPr>
            <a:xfrm>
              <a:off x="0" y="4481362"/>
              <a:ext cx="898476" cy="600376"/>
            </a:xfrm>
            <a:prstGeom prst="rect">
              <a:avLst/>
            </a:prstGeom>
            <a:noFill/>
            <a:ln>
              <a:noFill/>
            </a:ln>
          </p:spPr>
        </p:pic>
      </p:grpSp>
      <p:pic>
        <p:nvPicPr>
          <p:cNvPr id="30" name="Picture 29">
            <a:extLst>
              <a:ext uri="{FF2B5EF4-FFF2-40B4-BE49-F238E27FC236}">
                <a16:creationId xmlns:a16="http://schemas.microsoft.com/office/drawing/2014/main" id="{571A8F10-C93C-41C4-B4ED-B236CF6A8D1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67" b="94792" l="10000" r="90000">
                        <a14:foregroundMark x1="19556" y1="6458" x2="19556" y2="6458"/>
                        <a14:foregroundMark x1="19556" y1="4167" x2="19556" y2="4167"/>
                        <a14:foregroundMark x1="80667" y1="10000" x2="80667" y2="10000"/>
                        <a14:foregroundMark x1="81333" y1="93750" x2="81333" y2="93750"/>
                        <a14:foregroundMark x1="19333" y1="94792" x2="19333" y2="94792"/>
                        <a14:backgroundMark x1="6000" y1="38750" x2="6000" y2="38750"/>
                      </a14:backgroundRemoval>
                    </a14:imgEffect>
                  </a14:imgLayer>
                </a14:imgProps>
              </a:ext>
            </a:extLst>
          </a:blip>
          <a:srcRect l="15403" t="2102" r="14818"/>
          <a:stretch/>
        </p:blipFill>
        <p:spPr>
          <a:xfrm>
            <a:off x="1667479" y="1123950"/>
            <a:ext cx="7662959" cy="3309813"/>
          </a:xfrm>
          <a:prstGeom prst="rect">
            <a:avLst/>
          </a:prstGeom>
        </p:spPr>
      </p:pic>
      <p:sp>
        <p:nvSpPr>
          <p:cNvPr id="29" name="Scroll: Horizontal 28">
            <a:extLst>
              <a:ext uri="{FF2B5EF4-FFF2-40B4-BE49-F238E27FC236}">
                <a16:creationId xmlns:a16="http://schemas.microsoft.com/office/drawing/2014/main" id="{47664EAD-DD28-4F7A-B5E0-86DAB4AC9399}"/>
              </a:ext>
            </a:extLst>
          </p:cNvPr>
          <p:cNvSpPr/>
          <p:nvPr/>
        </p:nvSpPr>
        <p:spPr>
          <a:xfrm>
            <a:off x="761024" y="-93632"/>
            <a:ext cx="8136533" cy="1674327"/>
          </a:xfrm>
          <a:prstGeom prst="horizontalScroll">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2E60D7-3526-4532-ADF1-F25EB4E20984}"/>
              </a:ext>
            </a:extLst>
          </p:cNvPr>
          <p:cNvSpPr txBox="1"/>
          <p:nvPr/>
        </p:nvSpPr>
        <p:spPr>
          <a:xfrm>
            <a:off x="761024" y="124427"/>
            <a:ext cx="8027377" cy="1200329"/>
          </a:xfrm>
          <a:prstGeom prst="rect">
            <a:avLst/>
          </a:prstGeom>
          <a:no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Nêu mối quan hệ giữ các đơn vị đo diện tích liền kề.</a:t>
            </a:r>
          </a:p>
        </p:txBody>
      </p:sp>
      <p:sp>
        <p:nvSpPr>
          <p:cNvPr id="4" name="TextBox 3">
            <a:extLst>
              <a:ext uri="{FF2B5EF4-FFF2-40B4-BE49-F238E27FC236}">
                <a16:creationId xmlns:a16="http://schemas.microsoft.com/office/drawing/2014/main" id="{83BF3203-2A32-4F1C-84A4-D9C634F1DE37}"/>
              </a:ext>
            </a:extLst>
          </p:cNvPr>
          <p:cNvSpPr txBox="1"/>
          <p:nvPr/>
        </p:nvSpPr>
        <p:spPr>
          <a:xfrm>
            <a:off x="2286000" y="1478186"/>
            <a:ext cx="6324600"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Mỗi đơn vị đo diện tích gấp 100 lần đơn vị bé hơn tiếp liền.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088527-33AC-47FF-BEB6-AA259DC00BCF}"/>
                  </a:ext>
                </a:extLst>
              </p:cNvPr>
              <p:cNvSpPr txBox="1"/>
              <p:nvPr/>
            </p:nvSpPr>
            <p:spPr>
              <a:xfrm>
                <a:off x="2133600" y="2576050"/>
                <a:ext cx="6324600" cy="1296124"/>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Mỗi đơn vị đo diện tích bằng </a:t>
                </a:r>
                <a14:m>
                  <m:oMath xmlns:m="http://schemas.openxmlformats.org/officeDocument/2006/math">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𝟏</m:t>
                        </m:r>
                      </m:num>
                      <m:den>
                        <m:r>
                          <a:rPr lang="en-US" sz="3200" b="1" i="1" smtClean="0">
                            <a:latin typeface="Cambria Math" panose="02040503050406030204" pitchFamily="18" charset="0"/>
                          </a:rPr>
                          <m:t>𝟏𝟎𝟎</m:t>
                        </m:r>
                      </m:den>
                    </m:f>
                  </m:oMath>
                </a14:m>
                <a:r>
                  <a:rPr lang="en-US" sz="3200" b="1">
                    <a:latin typeface="Times New Roman" panose="02020603050405020304" pitchFamily="18" charset="0"/>
                    <a:cs typeface="Times New Roman" panose="02020603050405020304" pitchFamily="18" charset="0"/>
                  </a:rPr>
                  <a:t> lần đơn vị lớn hơn tiếp liền.</a:t>
                </a:r>
              </a:p>
            </p:txBody>
          </p:sp>
        </mc:Choice>
        <mc:Fallback xmlns="">
          <p:sp>
            <p:nvSpPr>
              <p:cNvPr id="13" name="TextBox 12">
                <a:extLst>
                  <a:ext uri="{FF2B5EF4-FFF2-40B4-BE49-F238E27FC236}">
                    <a16:creationId xmlns:a16="http://schemas.microsoft.com/office/drawing/2014/main" id="{50088527-33AC-47FF-BEB6-AA259DC00BCF}"/>
                  </a:ext>
                </a:extLst>
              </p:cNvPr>
              <p:cNvSpPr txBox="1">
                <a:spLocks noRot="1" noChangeAspect="1" noMove="1" noResize="1" noEditPoints="1" noAdjustHandles="1" noChangeArrowheads="1" noChangeShapeType="1" noTextEdit="1"/>
              </p:cNvSpPr>
              <p:nvPr/>
            </p:nvSpPr>
            <p:spPr>
              <a:xfrm>
                <a:off x="2133600" y="2576050"/>
                <a:ext cx="6324600" cy="1296124"/>
              </a:xfrm>
              <a:prstGeom prst="rect">
                <a:avLst/>
              </a:prstGeom>
              <a:blipFill>
                <a:blip r:embed="rId10"/>
                <a:stretch>
                  <a:fillRect l="-2408" b="-14623"/>
                </a:stretch>
              </a:blipFill>
            </p:spPr>
            <p:txBody>
              <a:bodyPr/>
              <a:lstStyle/>
              <a:p>
                <a:r>
                  <a:rPr lang="en-US">
                    <a:noFill/>
                  </a:rPr>
                  <a:t> </a:t>
                </a:r>
              </a:p>
            </p:txBody>
          </p:sp>
        </mc:Fallback>
      </mc:AlternateContent>
      <p:pic>
        <p:nvPicPr>
          <p:cNvPr id="14" name="Google Shape;869;p41">
            <a:extLst>
              <a:ext uri="{FF2B5EF4-FFF2-40B4-BE49-F238E27FC236}">
                <a16:creationId xmlns:a16="http://schemas.microsoft.com/office/drawing/2014/main" id="{5F5A764B-E302-44D4-9C42-4998D6866F9F}"/>
              </a:ext>
            </a:extLst>
          </p:cNvPr>
          <p:cNvPicPr preferRelativeResize="0"/>
          <p:nvPr/>
        </p:nvPicPr>
        <p:blipFill rotWithShape="1">
          <a:blip r:embed="rId5">
            <a:alphaModFix/>
          </a:blip>
          <a:srcRect t="1047" b="1047"/>
          <a:stretch/>
        </p:blipFill>
        <p:spPr>
          <a:xfrm>
            <a:off x="-2590800" y="1657350"/>
            <a:ext cx="5848662" cy="3690128"/>
          </a:xfrm>
          <a:prstGeom prst="rect">
            <a:avLst/>
          </a:prstGeom>
          <a:noFill/>
          <a:ln>
            <a:noFill/>
          </a:ln>
        </p:spPr>
      </p:pic>
      <p:pic>
        <p:nvPicPr>
          <p:cNvPr id="15"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21B0968B-95C6-4C09-8C75-682C00D619F0}"/>
              </a:ext>
            </a:extLst>
          </p:cNvPr>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026583" flipH="1">
            <a:off x="6474096" y="3888714"/>
            <a:ext cx="1876322" cy="1408662"/>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16" name="Picture 8" descr="Les petits explorateurs | Safari kids, Cartoon illustration, Boy cartoon  characters">
            <a:extLst>
              <a:ext uri="{FF2B5EF4-FFF2-40B4-BE49-F238E27FC236}">
                <a16:creationId xmlns:a16="http://schemas.microsoft.com/office/drawing/2014/main" id="{921E14F5-634E-4844-BBF0-14CA45137F5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7627225" y="2956036"/>
            <a:ext cx="1719865" cy="2187464"/>
          </a:xfrm>
          <a:prstGeom prst="rect">
            <a:avLst/>
          </a:prstGeom>
          <a:extLst>
            <a:ext uri="{909E8E84-426E-40DD-AFC4-6F175D3DCCD1}">
              <a14:hiddenFill xmlns:a14="http://schemas.microsoft.com/office/drawing/2010/main">
                <a:solidFill>
                  <a:srgbClr val="FFFFFF"/>
                </a:solidFill>
              </a14:hiddenFill>
            </a:ext>
          </a:extLst>
        </p:spPr>
      </p:pic>
      <p:pic>
        <p:nvPicPr>
          <p:cNvPr id="17" name="Picture 4" descr="Man Cartoon png download - 402*832 - Free Transparent National  Archaeological Museum png Download. - CleanPNG / KissPNG">
            <a:extLst>
              <a:ext uri="{FF2B5EF4-FFF2-40B4-BE49-F238E27FC236}">
                <a16:creationId xmlns:a16="http://schemas.microsoft.com/office/drawing/2014/main" id="{914422CC-F0B2-4D9E-95BC-09F4786742ED}"/>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flipH="1">
            <a:off x="787510" y="3562350"/>
            <a:ext cx="457200" cy="8313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CCD5E92B-4F2E-4EF1-8BF5-7E9EE991FD66}"/>
              </a:ext>
            </a:extLst>
          </p:cNvPr>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940076" y="870710"/>
            <a:ext cx="6518123" cy="3697616"/>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32" name="Picture 8" descr="Chìa Khóa Kim Loại Phẳng Hình ảnh | Định dạng hình ảnh PSD 611644703|  vn.lovepik.com">
            <a:extLst>
              <a:ext uri="{FF2B5EF4-FFF2-40B4-BE49-F238E27FC236}">
                <a16:creationId xmlns:a16="http://schemas.microsoft.com/office/drawing/2014/main" id="{06EFB68E-F590-48F5-B406-CFA28A331A7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778" b="89778" l="6667" r="92000">
                        <a14:foregroundMark x1="6667" y1="47111" x2="6667" y2="47111"/>
                        <a14:foregroundMark x1="92000" y1="49333" x2="92000" y2="49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19227" y="1818706"/>
            <a:ext cx="2276554" cy="20534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054E488-156D-403F-AE2D-A5447F14B3A6}"/>
              </a:ext>
            </a:extLst>
          </p:cNvPr>
          <p:cNvPicPr>
            <a:picLocks noChangeAspect="1"/>
          </p:cNvPicPr>
          <p:nvPr/>
        </p:nvPicPr>
        <p:blipFill>
          <a:blip r:embed="rId18"/>
          <a:stretch>
            <a:fillRect/>
          </a:stretch>
        </p:blipFill>
        <p:spPr>
          <a:xfrm>
            <a:off x="2745166" y="1067674"/>
            <a:ext cx="4957057" cy="37177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Vertical)">
                                      <p:cBhvr>
                                        <p:cTn id="19" dur="500"/>
                                        <p:tgtEl>
                                          <p:spTgt spid="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par>
                                <p:cTn id="23" presetID="16" presetClass="entr" presetSubtype="37"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outVertical)">
                                      <p:cBhvr>
                                        <p:cTn id="25" dur="5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5E-6 -1.11111E-6 L -0.25799 -0.23488 " pathEditMode="relative" rAng="0" ptsTypes="AA">
                                      <p:cBhvr>
                                        <p:cTn id="46" dur="1250" fill="hold"/>
                                        <p:tgtEl>
                                          <p:spTgt spid="15"/>
                                        </p:tgtEl>
                                        <p:attrNameLst>
                                          <p:attrName>ppt_x</p:attrName>
                                          <p:attrName>ppt_y</p:attrName>
                                        </p:attrNameLst>
                                      </p:cBhvr>
                                      <p:rCtr x="-12899" y="-11759"/>
                                    </p:animMotion>
                                  </p:childTnLst>
                                </p:cTn>
                              </p:par>
                              <p:par>
                                <p:cTn id="47" presetID="53" presetClass="entr" presetSubtype="16" fill="hold" nodeType="withEffect">
                                  <p:stCondLst>
                                    <p:cond delay="400"/>
                                  </p:stCondLst>
                                  <p:childTnLst>
                                    <p:set>
                                      <p:cBhvr>
                                        <p:cTn id="48" dur="1" fill="hold">
                                          <p:stCondLst>
                                            <p:cond delay="0"/>
                                          </p:stCondLst>
                                        </p:cTn>
                                        <p:tgtEl>
                                          <p:spTgt spid="31"/>
                                        </p:tgtEl>
                                        <p:attrNameLst>
                                          <p:attrName>style.visibility</p:attrName>
                                        </p:attrNameLst>
                                      </p:cBhvr>
                                      <p:to>
                                        <p:strVal val="visible"/>
                                      </p:to>
                                    </p:set>
                                    <p:anim calcmode="lin" valueType="num">
                                      <p:cBhvr>
                                        <p:cTn id="49" dur="850" fill="hold"/>
                                        <p:tgtEl>
                                          <p:spTgt spid="31"/>
                                        </p:tgtEl>
                                        <p:attrNameLst>
                                          <p:attrName>ppt_w</p:attrName>
                                        </p:attrNameLst>
                                      </p:cBhvr>
                                      <p:tavLst>
                                        <p:tav tm="0">
                                          <p:val>
                                            <p:fltVal val="0"/>
                                          </p:val>
                                        </p:tav>
                                        <p:tav tm="100000">
                                          <p:val>
                                            <p:strVal val="#ppt_w"/>
                                          </p:val>
                                        </p:tav>
                                      </p:tavLst>
                                    </p:anim>
                                    <p:anim calcmode="lin" valueType="num">
                                      <p:cBhvr>
                                        <p:cTn id="50" dur="850" fill="hold"/>
                                        <p:tgtEl>
                                          <p:spTgt spid="31"/>
                                        </p:tgtEl>
                                        <p:attrNameLst>
                                          <p:attrName>ppt_h</p:attrName>
                                        </p:attrNameLst>
                                      </p:cBhvr>
                                      <p:tavLst>
                                        <p:tav tm="0">
                                          <p:val>
                                            <p:fltVal val="0"/>
                                          </p:val>
                                        </p:tav>
                                        <p:tav tm="100000">
                                          <p:val>
                                            <p:strVal val="#ppt_h"/>
                                          </p:val>
                                        </p:tav>
                                      </p:tavLst>
                                    </p:anim>
                                    <p:animEffect transition="in" filter="fade">
                                      <p:cBhvr>
                                        <p:cTn id="51" dur="85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1+#ppt_w/2"/>
                                          </p:val>
                                        </p:tav>
                                        <p:tav tm="100000">
                                          <p:val>
                                            <p:strVal val="#ppt_x"/>
                                          </p:val>
                                        </p:tav>
                                      </p:tavLst>
                                    </p:anim>
                                    <p:anim calcmode="lin" valueType="num">
                                      <p:cBhvr additive="base">
                                        <p:cTn id="57"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32"/>
                                        </p:tgtEl>
                                      </p:cBhvr>
                                    </p:animEffect>
                                    <p:set>
                                      <p:cBhvr>
                                        <p:cTn id="73" dur="1" fill="hold">
                                          <p:stCondLst>
                                            <p:cond delay="1999"/>
                                          </p:stCondLst>
                                        </p:cTn>
                                        <p:tgtEl>
                                          <p:spTgt spid="3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Effect transition="in" filter="fade">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1.66667E-6 1.23457E-7 L -0.38021 0.24969 " pathEditMode="relative" rAng="0" ptsTypes="AA">
                                      <p:cBhvr>
                                        <p:cTn id="84" dur="1000" fill="hold"/>
                                        <p:tgtEl>
                                          <p:spTgt spid="11"/>
                                        </p:tgtEl>
                                        <p:attrNameLst>
                                          <p:attrName>ppt_x</p:attrName>
                                          <p:attrName>ppt_y</p:attrName>
                                        </p:attrNameLst>
                                      </p:cBhvr>
                                      <p:rCtr x="-19010" y="12469"/>
                                    </p:animMotion>
                                  </p:childTnLst>
                                </p:cTn>
                              </p:par>
                              <p:par>
                                <p:cTn id="85" presetID="42" presetClass="path" presetSubtype="0" accel="50000" decel="50000" fill="hold" nodeType="withEffect">
                                  <p:stCondLst>
                                    <p:cond delay="0"/>
                                  </p:stCondLst>
                                  <p:childTnLst>
                                    <p:animMotion origin="layout" path="M 5E-6 4.32099E-6 L -0.75782 0.02345 " pathEditMode="relative" rAng="0" ptsTypes="AA">
                                      <p:cBhvr>
                                        <p:cTn id="86" dur="1000" fill="hold"/>
                                        <p:tgtEl>
                                          <p:spTgt spid="16"/>
                                        </p:tgtEl>
                                        <p:attrNameLst>
                                          <p:attrName>ppt_x</p:attrName>
                                          <p:attrName>ppt_y</p:attrName>
                                        </p:attrNameLst>
                                      </p:cBhvr>
                                      <p:rCtr x="-37899" y="1173"/>
                                    </p:animMotion>
                                  </p:childTnLst>
                                </p:cTn>
                              </p:par>
                              <p:par>
                                <p:cTn id="87" presetID="53" presetClass="exit" presetSubtype="32" fill="hold" nodeType="withEffect">
                                  <p:stCondLst>
                                    <p:cond delay="500"/>
                                  </p:stCondLst>
                                  <p:childTnLst>
                                    <p:anim calcmode="lin" valueType="num">
                                      <p:cBhvr>
                                        <p:cTn id="88" dur="600"/>
                                        <p:tgtEl>
                                          <p:spTgt spid="11"/>
                                        </p:tgtEl>
                                        <p:attrNameLst>
                                          <p:attrName>ppt_w</p:attrName>
                                        </p:attrNameLst>
                                      </p:cBhvr>
                                      <p:tavLst>
                                        <p:tav tm="0">
                                          <p:val>
                                            <p:strVal val="ppt_w"/>
                                          </p:val>
                                        </p:tav>
                                        <p:tav tm="100000">
                                          <p:val>
                                            <p:fltVal val="0"/>
                                          </p:val>
                                        </p:tav>
                                      </p:tavLst>
                                    </p:anim>
                                    <p:anim calcmode="lin" valueType="num">
                                      <p:cBhvr>
                                        <p:cTn id="89" dur="600"/>
                                        <p:tgtEl>
                                          <p:spTgt spid="11"/>
                                        </p:tgtEl>
                                        <p:attrNameLst>
                                          <p:attrName>ppt_h</p:attrName>
                                        </p:attrNameLst>
                                      </p:cBhvr>
                                      <p:tavLst>
                                        <p:tav tm="0">
                                          <p:val>
                                            <p:strVal val="ppt_h"/>
                                          </p:val>
                                        </p:tav>
                                        <p:tav tm="100000">
                                          <p:val>
                                            <p:fltVal val="0"/>
                                          </p:val>
                                        </p:tav>
                                      </p:tavLst>
                                    </p:anim>
                                    <p:animEffect transition="out" filter="fade">
                                      <p:cBhvr>
                                        <p:cTn id="90" dur="600"/>
                                        <p:tgtEl>
                                          <p:spTgt spid="11"/>
                                        </p:tgtEl>
                                      </p:cBhvr>
                                    </p:animEffect>
                                    <p:set>
                                      <p:cBhvr>
                                        <p:cTn id="91" dur="1" fill="hold">
                                          <p:stCondLst>
                                            <p:cond delay="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 grpId="0"/>
      <p:bldP spid="3" grpId="1"/>
      <p:bldP spid="4" grpId="0"/>
      <p:bldP spid="4"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8035407-7790-48E3-BF80-478C8A82FD53}"/>
              </a:ext>
            </a:extLst>
          </p:cNvPr>
          <p:cNvGrpSpPr/>
          <p:nvPr/>
        </p:nvGrpSpPr>
        <p:grpSpPr>
          <a:xfrm>
            <a:off x="96457" y="157881"/>
            <a:ext cx="9047543" cy="4827738"/>
            <a:chOff x="0" y="254000"/>
            <a:chExt cx="9047543" cy="4827738"/>
          </a:xfrm>
          <a:effectLst>
            <a:outerShdw blurRad="50800" dist="38100" dir="16200000" rotWithShape="0">
              <a:prstClr val="black">
                <a:alpha val="40000"/>
              </a:prstClr>
            </a:outerShdw>
          </a:effectLst>
        </p:grpSpPr>
        <p:sp>
          <p:nvSpPr>
            <p:cNvPr id="27" name="Rectangle 26">
              <a:extLst>
                <a:ext uri="{FF2B5EF4-FFF2-40B4-BE49-F238E27FC236}">
                  <a16:creationId xmlns:a16="http://schemas.microsoft.com/office/drawing/2014/main" id="{928587A1-A41A-443B-B007-885E34422112}"/>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8" name="Google Shape;118;p26">
              <a:extLst>
                <a:ext uri="{FF2B5EF4-FFF2-40B4-BE49-F238E27FC236}">
                  <a16:creationId xmlns:a16="http://schemas.microsoft.com/office/drawing/2014/main" id="{C07DF0F4-D755-455E-B660-60F8670D5949}"/>
                </a:ext>
              </a:extLst>
            </p:cNvPr>
            <p:cNvPicPr preferRelativeResize="0"/>
            <p:nvPr/>
          </p:nvPicPr>
          <p:blipFill>
            <a:blip r:embed="rId4">
              <a:alphaModFix amt="23000"/>
            </a:blip>
            <a:stretch>
              <a:fillRect/>
            </a:stretch>
          </p:blipFill>
          <p:spPr>
            <a:xfrm flipH="1">
              <a:off x="1258695" y="2814024"/>
              <a:ext cx="969908" cy="853824"/>
            </a:xfrm>
            <a:prstGeom prst="rect">
              <a:avLst/>
            </a:prstGeom>
            <a:noFill/>
            <a:ln>
              <a:noFill/>
            </a:ln>
          </p:spPr>
        </p:pic>
        <p:pic>
          <p:nvPicPr>
            <p:cNvPr id="29" name="Google Shape;117;p26">
              <a:extLst>
                <a:ext uri="{FF2B5EF4-FFF2-40B4-BE49-F238E27FC236}">
                  <a16:creationId xmlns:a16="http://schemas.microsoft.com/office/drawing/2014/main" id="{22EB951F-927D-465E-B72A-8A38DD5329F5}"/>
                </a:ext>
              </a:extLst>
            </p:cNvPr>
            <p:cNvPicPr preferRelativeResize="0"/>
            <p:nvPr/>
          </p:nvPicPr>
          <p:blipFill>
            <a:blip r:embed="rId5">
              <a:alphaModFix amt="37000"/>
            </a:blip>
            <a:stretch>
              <a:fillRect/>
            </a:stretch>
          </p:blipFill>
          <p:spPr>
            <a:xfrm>
              <a:off x="8149067" y="254000"/>
              <a:ext cx="898476" cy="600376"/>
            </a:xfrm>
            <a:prstGeom prst="rect">
              <a:avLst/>
            </a:prstGeom>
            <a:noFill/>
            <a:ln>
              <a:noFill/>
            </a:ln>
          </p:spPr>
        </p:pic>
        <p:pic>
          <p:nvPicPr>
            <p:cNvPr id="30" name="Google Shape;869;p41">
              <a:extLst>
                <a:ext uri="{FF2B5EF4-FFF2-40B4-BE49-F238E27FC236}">
                  <a16:creationId xmlns:a16="http://schemas.microsoft.com/office/drawing/2014/main" id="{DB99DE8F-A327-44B8-A4F6-56964B5C6D9D}"/>
                </a:ext>
              </a:extLst>
            </p:cNvPr>
            <p:cNvPicPr preferRelativeResize="0"/>
            <p:nvPr/>
          </p:nvPicPr>
          <p:blipFill rotWithShape="1">
            <a:blip r:embed="rId6">
              <a:alphaModFix amt="19000"/>
            </a:blip>
            <a:srcRect l="37120" t="1047" r="3924" b="1047"/>
            <a:stretch/>
          </p:blipFill>
          <p:spPr>
            <a:xfrm>
              <a:off x="2743200" y="454152"/>
              <a:ext cx="4257784" cy="4403598"/>
            </a:xfrm>
            <a:prstGeom prst="rect">
              <a:avLst/>
            </a:prstGeom>
            <a:noFill/>
            <a:ln>
              <a:noFill/>
            </a:ln>
          </p:spPr>
        </p:pic>
        <p:pic>
          <p:nvPicPr>
            <p:cNvPr id="31" name="Google Shape;118;p26">
              <a:extLst>
                <a:ext uri="{FF2B5EF4-FFF2-40B4-BE49-F238E27FC236}">
                  <a16:creationId xmlns:a16="http://schemas.microsoft.com/office/drawing/2014/main" id="{08CF00E5-CE39-4A30-B352-A1B27FEA5207}"/>
                </a:ext>
              </a:extLst>
            </p:cNvPr>
            <p:cNvPicPr preferRelativeResize="0"/>
            <p:nvPr/>
          </p:nvPicPr>
          <p:blipFill>
            <a:blip r:embed="rId4">
              <a:alphaModFix amt="26000"/>
            </a:blip>
            <a:stretch>
              <a:fillRect/>
            </a:stretch>
          </p:blipFill>
          <p:spPr>
            <a:xfrm flipH="1">
              <a:off x="6642300" y="1581150"/>
              <a:ext cx="969908" cy="853824"/>
            </a:xfrm>
            <a:prstGeom prst="rect">
              <a:avLst/>
            </a:prstGeom>
            <a:noFill/>
            <a:ln>
              <a:noFill/>
            </a:ln>
          </p:spPr>
        </p:pic>
        <p:pic>
          <p:nvPicPr>
            <p:cNvPr id="32" name="Google Shape;334;p30">
              <a:extLst>
                <a:ext uri="{FF2B5EF4-FFF2-40B4-BE49-F238E27FC236}">
                  <a16:creationId xmlns:a16="http://schemas.microsoft.com/office/drawing/2014/main" id="{647C4BAF-11B0-4D91-96B7-75669CFBA4B8}"/>
                </a:ext>
              </a:extLst>
            </p:cNvPr>
            <p:cNvPicPr preferRelativeResize="0"/>
            <p:nvPr/>
          </p:nvPicPr>
          <p:blipFill>
            <a:blip r:embed="rId7">
              <a:alphaModFix amt="37000"/>
            </a:blip>
            <a:stretch>
              <a:fillRect/>
            </a:stretch>
          </p:blipFill>
          <p:spPr>
            <a:xfrm>
              <a:off x="7612208" y="3287839"/>
              <a:ext cx="1163492" cy="1208483"/>
            </a:xfrm>
            <a:prstGeom prst="rect">
              <a:avLst/>
            </a:prstGeom>
            <a:noFill/>
            <a:ln>
              <a:noFill/>
            </a:ln>
          </p:spPr>
        </p:pic>
        <p:pic>
          <p:nvPicPr>
            <p:cNvPr id="33" name="Google Shape;334;p30">
              <a:extLst>
                <a:ext uri="{FF2B5EF4-FFF2-40B4-BE49-F238E27FC236}">
                  <a16:creationId xmlns:a16="http://schemas.microsoft.com/office/drawing/2014/main" id="{3CEAC3D7-FF8B-49EB-986A-DF994B0E342C}"/>
                </a:ext>
              </a:extLst>
            </p:cNvPr>
            <p:cNvPicPr preferRelativeResize="0"/>
            <p:nvPr/>
          </p:nvPicPr>
          <p:blipFill>
            <a:blip r:embed="rId7">
              <a:alphaModFix amt="30000"/>
            </a:blip>
            <a:stretch>
              <a:fillRect/>
            </a:stretch>
          </p:blipFill>
          <p:spPr>
            <a:xfrm>
              <a:off x="407530" y="694082"/>
              <a:ext cx="1163492" cy="1208483"/>
            </a:xfrm>
            <a:prstGeom prst="rect">
              <a:avLst/>
            </a:prstGeom>
            <a:noFill/>
            <a:ln>
              <a:noFill/>
            </a:ln>
          </p:spPr>
        </p:pic>
        <p:pic>
          <p:nvPicPr>
            <p:cNvPr id="34" name="Google Shape;117;p26">
              <a:extLst>
                <a:ext uri="{FF2B5EF4-FFF2-40B4-BE49-F238E27FC236}">
                  <a16:creationId xmlns:a16="http://schemas.microsoft.com/office/drawing/2014/main" id="{D5BDDB7E-E539-46B5-A7EE-B7D522620780}"/>
                </a:ext>
              </a:extLst>
            </p:cNvPr>
            <p:cNvPicPr preferRelativeResize="0"/>
            <p:nvPr/>
          </p:nvPicPr>
          <p:blipFill>
            <a:blip r:embed="rId5">
              <a:alphaModFix amt="44000"/>
            </a:blip>
            <a:stretch>
              <a:fillRect/>
            </a:stretch>
          </p:blipFill>
          <p:spPr>
            <a:xfrm>
              <a:off x="0" y="4481362"/>
              <a:ext cx="898476" cy="600376"/>
            </a:xfrm>
            <a:prstGeom prst="rect">
              <a:avLst/>
            </a:prstGeom>
            <a:noFill/>
            <a:ln>
              <a:noFill/>
            </a:ln>
          </p:spPr>
        </p:pic>
      </p:grpSp>
      <p:pic>
        <p:nvPicPr>
          <p:cNvPr id="12" name="Picture 11">
            <a:extLst>
              <a:ext uri="{FF2B5EF4-FFF2-40B4-BE49-F238E27FC236}">
                <a16:creationId xmlns:a16="http://schemas.microsoft.com/office/drawing/2014/main" id="{53872AE5-A14E-4D34-92B2-AE65D910F35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167" b="94792" l="10000" r="90000">
                        <a14:foregroundMark x1="19556" y1="6458" x2="19556" y2="6458"/>
                        <a14:foregroundMark x1="19556" y1="4167" x2="19556" y2="4167"/>
                        <a14:foregroundMark x1="80667" y1="10000" x2="80667" y2="10000"/>
                        <a14:foregroundMark x1="81333" y1="93750" x2="81333" y2="93750"/>
                        <a14:foregroundMark x1="19333" y1="94792" x2="19333" y2="94792"/>
                        <a14:backgroundMark x1="6000" y1="38750" x2="6000" y2="38750"/>
                      </a14:backgroundRemoval>
                    </a14:imgEffect>
                  </a14:imgLayer>
                </a14:imgProps>
              </a:ext>
            </a:extLst>
          </a:blip>
          <a:srcRect l="15403" t="2102" r="14818"/>
          <a:stretch/>
        </p:blipFill>
        <p:spPr>
          <a:xfrm>
            <a:off x="1667479" y="1369690"/>
            <a:ext cx="7662959" cy="1797132"/>
          </a:xfrm>
          <a:prstGeom prst="rect">
            <a:avLst/>
          </a:prstGeom>
        </p:spPr>
      </p:pic>
      <p:sp>
        <p:nvSpPr>
          <p:cNvPr id="35" name="Scroll: Horizontal 34">
            <a:extLst>
              <a:ext uri="{FF2B5EF4-FFF2-40B4-BE49-F238E27FC236}">
                <a16:creationId xmlns:a16="http://schemas.microsoft.com/office/drawing/2014/main" id="{3C09EF3A-00B1-490C-BAA7-B5BA92FC0764}"/>
              </a:ext>
            </a:extLst>
          </p:cNvPr>
          <p:cNvSpPr/>
          <p:nvPr/>
        </p:nvSpPr>
        <p:spPr>
          <a:xfrm>
            <a:off x="787510" y="72564"/>
            <a:ext cx="8027377" cy="1546313"/>
          </a:xfrm>
          <a:prstGeom prst="horizontalScroll">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Rương Kho Báu Hình ảnh | Định dạng hình ảnh PSD 401172835| vn.lovepik.com">
            <a:extLst>
              <a:ext uri="{FF2B5EF4-FFF2-40B4-BE49-F238E27FC236}">
                <a16:creationId xmlns:a16="http://schemas.microsoft.com/office/drawing/2014/main" id="{79E374FF-AF3B-4BA4-ACD1-F38E0926657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6781800" y="3994546"/>
            <a:ext cx="1457574" cy="12202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540786E-065A-4E15-BA06-1FB802B6895A}"/>
              </a:ext>
            </a:extLst>
          </p:cNvPr>
          <p:cNvSpPr txBox="1"/>
          <p:nvPr/>
        </p:nvSpPr>
        <p:spPr>
          <a:xfrm>
            <a:off x="735623" y="262463"/>
            <a:ext cx="8027377"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Nêu cách tính giá tiền mua gạch lát nền khi đã biết giá tiền 1m</a:t>
            </a:r>
            <a:r>
              <a:rPr lang="en-US" sz="3200" b="1" baseline="30000">
                <a:latin typeface="Times New Roman" panose="02020603050405020304" pitchFamily="18" charset="0"/>
                <a:cs typeface="Times New Roman" panose="02020603050405020304" pitchFamily="18" charset="0"/>
              </a:rPr>
              <a:t>2 </a:t>
            </a:r>
            <a:r>
              <a:rPr lang="en-US" sz="3200" b="1">
                <a:latin typeface="Times New Roman" panose="02020603050405020304" pitchFamily="18" charset="0"/>
                <a:cs typeface="Times New Roman" panose="02020603050405020304" pitchFamily="18" charset="0"/>
              </a:rPr>
              <a:t>gạch.</a:t>
            </a:r>
          </a:p>
        </p:txBody>
      </p:sp>
      <p:sp>
        <p:nvSpPr>
          <p:cNvPr id="22" name="TextBox 21">
            <a:extLst>
              <a:ext uri="{FF2B5EF4-FFF2-40B4-BE49-F238E27FC236}">
                <a16:creationId xmlns:a16="http://schemas.microsoft.com/office/drawing/2014/main" id="{C53A02E7-0C52-4B13-8CD9-211ACEF89406}"/>
              </a:ext>
            </a:extLst>
          </p:cNvPr>
          <p:cNvSpPr txBox="1">
            <a:spLocks noChangeAspect="1"/>
          </p:cNvSpPr>
          <p:nvPr>
            <p:custDataLst>
              <p:tags r:id="rId1"/>
            </p:custDataLst>
          </p:nvPr>
        </p:nvSpPr>
        <p:spPr>
          <a:xfrm>
            <a:off x="2165810" y="1925303"/>
            <a:ext cx="6719047" cy="461665"/>
          </a:xfrm>
          <a:prstGeom prst="rect">
            <a:avLst/>
          </a:prstGeom>
          <a:blipFill dpi="0" rotWithShape="0">
            <a:blip r:embed="rId13">
              <a:alphaModFix amt="0"/>
              <a:extLst>
                <a:ext uri="{28A0092B-C50C-407E-A947-70E740481C1C}">
                  <a14:useLocalDpi xmlns:a14="http://schemas.microsoft.com/office/drawing/2010/main" val="0"/>
                </a:ext>
              </a:extLst>
            </a:blip>
            <a:srcRect/>
            <a:stretch>
              <a:fillRect t="-338105" b="-338105"/>
            </a:stretch>
          </a:blipFill>
        </p:spPr>
        <p:txBody>
          <a:bodyPr wrap="square" rtlCol="0">
            <a:spAutoFit/>
          </a:bodyPr>
          <a:lstStyle/>
          <a:p>
            <a:r>
              <a:rPr lang="en-US" sz="2400" b="1">
                <a:latin typeface="Times New Roman" panose="02020603050405020304" pitchFamily="18" charset="0"/>
                <a:cs typeface="Times New Roman" panose="02020603050405020304" pitchFamily="18" charset="0"/>
              </a:rPr>
              <a:t>Giá tiền mua gạch = Giá tiền 1m</a:t>
            </a:r>
            <a:r>
              <a:rPr lang="en-US" sz="2400" b="1" baseline="30000">
                <a:latin typeface="Times New Roman" panose="02020603050405020304" pitchFamily="18" charset="0"/>
                <a:cs typeface="Times New Roman" panose="02020603050405020304" pitchFamily="18" charset="0"/>
              </a:rPr>
              <a:t>2</a:t>
            </a:r>
            <a:r>
              <a:rPr lang="en-US" sz="2400" b="1">
                <a:latin typeface="Times New Roman" panose="02020603050405020304" pitchFamily="18" charset="0"/>
                <a:cs typeface="Times New Roman" panose="02020603050405020304" pitchFamily="18" charset="0"/>
              </a:rPr>
              <a:t> x Diện tích nền</a:t>
            </a:r>
          </a:p>
        </p:txBody>
      </p:sp>
      <p:pic>
        <p:nvPicPr>
          <p:cNvPr id="23" name="Google Shape;869;p41">
            <a:extLst>
              <a:ext uri="{FF2B5EF4-FFF2-40B4-BE49-F238E27FC236}">
                <a16:creationId xmlns:a16="http://schemas.microsoft.com/office/drawing/2014/main" id="{D1667C0A-651B-4352-AFD2-DC7B00A40BD7}"/>
              </a:ext>
            </a:extLst>
          </p:cNvPr>
          <p:cNvPicPr preferRelativeResize="0"/>
          <p:nvPr/>
        </p:nvPicPr>
        <p:blipFill rotWithShape="1">
          <a:blip r:embed="rId6">
            <a:alphaModFix/>
          </a:blip>
          <a:srcRect t="1047" b="1047"/>
          <a:stretch/>
        </p:blipFill>
        <p:spPr>
          <a:xfrm>
            <a:off x="-2590800" y="1657350"/>
            <a:ext cx="5848662" cy="3690128"/>
          </a:xfrm>
          <a:prstGeom prst="rect">
            <a:avLst/>
          </a:prstGeom>
          <a:noFill/>
          <a:ln>
            <a:noFill/>
          </a:ln>
        </p:spPr>
      </p:pic>
      <p:pic>
        <p:nvPicPr>
          <p:cNvPr id="24" name="Picture 8" descr="Les petits explorateurs | Safari kids, Cartoon illustration, Boy cartoon  characters">
            <a:extLst>
              <a:ext uri="{FF2B5EF4-FFF2-40B4-BE49-F238E27FC236}">
                <a16:creationId xmlns:a16="http://schemas.microsoft.com/office/drawing/2014/main" id="{A195755C-1E06-4A96-988A-9DB43204467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443578" y="3631795"/>
            <a:ext cx="584090" cy="742893"/>
          </a:xfrm>
          <a:prstGeom prst="rect">
            <a:avLst/>
          </a:prstGeom>
          <a:extLst>
            <a:ext uri="{909E8E84-426E-40DD-AFC4-6F175D3DCCD1}">
              <a14:hiddenFill xmlns:a14="http://schemas.microsoft.com/office/drawing/2010/main">
                <a:solidFill>
                  <a:srgbClr val="FFFFFF"/>
                </a:solidFill>
              </a14:hiddenFill>
            </a:ext>
          </a:extLst>
        </p:spPr>
      </p:pic>
      <p:pic>
        <p:nvPicPr>
          <p:cNvPr id="25" name="Picture 4" descr="Man Cartoon png download - 402*832 - Free Transparent National  Archaeological Museum png Download. - CleanPNG / KissPNG">
            <a:extLst>
              <a:ext uri="{FF2B5EF4-FFF2-40B4-BE49-F238E27FC236}">
                <a16:creationId xmlns:a16="http://schemas.microsoft.com/office/drawing/2014/main" id="{C565D9CC-695B-4B06-BFCE-81E057E405C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flipH="1">
            <a:off x="787510" y="3562350"/>
            <a:ext cx="457200" cy="8313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Rương Kho Báu Hình ảnh | Định dạng hình ảnh PSD 401172835| vn.lovepik.com">
            <a:extLst>
              <a:ext uri="{FF2B5EF4-FFF2-40B4-BE49-F238E27FC236}">
                <a16:creationId xmlns:a16="http://schemas.microsoft.com/office/drawing/2014/main" id="{C44C66FA-1C51-48E1-9FAA-95651EC0037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2145877" y="-95900"/>
            <a:ext cx="5704866" cy="57048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ình ảnh Thiết Bị Truy Cập Dân Tộc Chính Mực Vẽ Tay Vector, Chìa Khóa đen  Trắng, Chìa Khóa, Dân Tộc Vector và PNG với nền trong suốt để tải xuống miễn">
            <a:extLst>
              <a:ext uri="{FF2B5EF4-FFF2-40B4-BE49-F238E27FC236}">
                <a16:creationId xmlns:a16="http://schemas.microsoft.com/office/drawing/2014/main" id="{628DBD31-4D10-4E3D-9CA3-588A8EAFE380}"/>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1321520" y="1334019"/>
            <a:ext cx="2943030" cy="29430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5378C39-8F82-4560-BCF7-984BD09CC96F}"/>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3093" b="95361" l="2317" r="97297">
                        <a14:foregroundMark x1="13127" y1="26804" x2="13127" y2="26804"/>
                        <a14:foregroundMark x1="19898" y1="26589" x2="31274" y2="34021"/>
                        <a14:foregroundMark x1="13127" y1="22165" x2="17535" y2="25045"/>
                        <a14:foregroundMark x1="26800" y1="18334" x2="25483" y2="32990"/>
                        <a14:foregroundMark x1="27799" y1="7216" x2="27033" y2="15737"/>
                        <a14:foregroundMark x1="4633" y1="58247" x2="16602" y2="81959"/>
                        <a14:foregroundMark x1="8494" y1="69588" x2="8494" y2="71649"/>
                        <a14:foregroundMark x1="6178" y1="68041" x2="12741" y2="88660"/>
                        <a14:foregroundMark x1="30502" y1="90206" x2="54826" y2="86082"/>
                        <a14:foregroundMark x1="32432" y1="95361" x2="37838" y2="94330"/>
                        <a14:foregroundMark x1="88803" y1="75258" x2="92664" y2="74742"/>
                        <a14:foregroundMark x1="94981" y1="54124" x2="98069" y2="54124"/>
                        <a14:foregroundMark x1="56757" y1="9794" x2="66023" y2="3608"/>
                        <a14:foregroundMark x1="23166" y1="3093" x2="32046" y2="12371"/>
                        <a14:foregroundMark x1="32046" y1="12371" x2="32046" y2="12371"/>
                        <a14:foregroundMark x1="43629" y1="9794" x2="48263" y2="12371"/>
                        <a14:foregroundMark x1="2317" y1="48969" x2="8108" y2="53608"/>
                        <a14:foregroundMark x1="9266" y1="25258" x2="13127" y2="22165"/>
                        <a14:foregroundMark x1="9266" y1="27835" x2="10811" y2="37629"/>
                        <a14:foregroundMark x1="10811" y1="34536" x2="10425" y2="41753"/>
                        <a14:foregroundMark x1="88417" y1="37629" x2="90734" y2="40206"/>
                        <a14:foregroundMark x1="22780" y1="14433" x2="22780" y2="14433"/>
                        <a14:foregroundMark x1="21622" y1="14433" x2="21622" y2="18557"/>
                        <a14:foregroundMark x1="21622" y1="20619" x2="22394" y2="24742"/>
                        <a14:backgroundMark x1="35907" y1="20619" x2="40154" y2="24742"/>
                        <a14:backgroundMark x1="21236" y1="20619" x2="21326" y2="20716"/>
                        <a14:backgroundMark x1="84942" y1="30412" x2="85714" y2="31443"/>
                      </a14:backgroundRemoval>
                    </a14:imgEffect>
                  </a14:imgLayer>
                </a14:imgProps>
              </a:ext>
            </a:extLst>
          </a:blip>
          <a:stretch>
            <a:fillRect/>
          </a:stretch>
        </p:blipFill>
        <p:spPr>
          <a:xfrm>
            <a:off x="2900521" y="1335418"/>
            <a:ext cx="3895888" cy="2918154"/>
          </a:xfrm>
          <a:prstGeom prst="rect">
            <a:avLst/>
          </a:prstGeom>
        </p:spPr>
      </p:pic>
      <p:pic>
        <p:nvPicPr>
          <p:cNvPr id="19" name="Picture 8" descr="Les petits explorateurs | Safari kids, Cartoon illustration, Boy cartoon  characters">
            <a:extLst>
              <a:ext uri="{FF2B5EF4-FFF2-40B4-BE49-F238E27FC236}">
                <a16:creationId xmlns:a16="http://schemas.microsoft.com/office/drawing/2014/main" id="{9669A0E8-B669-4767-9306-A397F2F841F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7765255" y="3028950"/>
            <a:ext cx="1565183" cy="2160984"/>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16" presetClass="entr" presetSubtype="37"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16667E-6 -1.7284E-6 L -0.26336 -0.32284 " pathEditMode="relative" rAng="0" ptsTypes="AA">
                                      <p:cBhvr>
                                        <p:cTn id="40" dur="1000" fill="hold"/>
                                        <p:tgtEl>
                                          <p:spTgt spid="18"/>
                                        </p:tgtEl>
                                        <p:attrNameLst>
                                          <p:attrName>ppt_x</p:attrName>
                                          <p:attrName>ppt_y</p:attrName>
                                        </p:attrNameLst>
                                      </p:cBhvr>
                                      <p:rCtr x="-13177" y="-16142"/>
                                    </p:animMotion>
                                  </p:childTnLst>
                                </p:cTn>
                              </p:par>
                              <p:par>
                                <p:cTn id="41" presetID="53" presetClass="entr" presetSubtype="16" fill="hold" nodeType="withEffect">
                                  <p:stCondLst>
                                    <p:cond delay="2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750" fill="hold"/>
                                        <p:tgtEl>
                                          <p:spTgt spid="37"/>
                                        </p:tgtEl>
                                        <p:attrNameLst>
                                          <p:attrName>ppt_w</p:attrName>
                                        </p:attrNameLst>
                                      </p:cBhvr>
                                      <p:tavLst>
                                        <p:tav tm="0">
                                          <p:val>
                                            <p:fltVal val="0"/>
                                          </p:val>
                                        </p:tav>
                                        <p:tav tm="100000">
                                          <p:val>
                                            <p:strVal val="#ppt_w"/>
                                          </p:val>
                                        </p:tav>
                                      </p:tavLst>
                                    </p:anim>
                                    <p:anim calcmode="lin" valueType="num">
                                      <p:cBhvr>
                                        <p:cTn id="44" dur="750" fill="hold"/>
                                        <p:tgtEl>
                                          <p:spTgt spid="37"/>
                                        </p:tgtEl>
                                        <p:attrNameLst>
                                          <p:attrName>ppt_h</p:attrName>
                                        </p:attrNameLst>
                                      </p:cBhvr>
                                      <p:tavLst>
                                        <p:tav tm="0">
                                          <p:val>
                                            <p:fltVal val="0"/>
                                          </p:val>
                                        </p:tav>
                                        <p:tav tm="100000">
                                          <p:val>
                                            <p:strVal val="#ppt_h"/>
                                          </p:val>
                                        </p:tav>
                                      </p:tavLst>
                                    </p:anim>
                                    <p:animEffect transition="in" filter="fade">
                                      <p:cBhvr>
                                        <p:cTn id="45" dur="75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0-#ppt_w/2"/>
                                          </p:val>
                                        </p:tav>
                                        <p:tav tm="100000">
                                          <p:val>
                                            <p:strVal val="#ppt_x"/>
                                          </p:val>
                                        </p:tav>
                                      </p:tavLst>
                                    </p:anim>
                                    <p:anim calcmode="lin" valueType="num">
                                      <p:cBhvr additive="base">
                                        <p:cTn id="5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8"/>
                                        </p:tgtEl>
                                      </p:cBhvr>
                                    </p:animEffect>
                                    <p:set>
                                      <p:cBhvr>
                                        <p:cTn id="56" dur="1" fill="hold">
                                          <p:stCondLst>
                                            <p:cond delay="499"/>
                                          </p:stCondLst>
                                        </p:cTn>
                                        <p:tgtEl>
                                          <p:spTgt spid="3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1.66667E-6 1.23457E-7 L -0.38021 0.24969 " pathEditMode="relative" rAng="0" ptsTypes="AA">
                                      <p:cBhvr>
                                        <p:cTn id="73" dur="1000" fill="hold"/>
                                        <p:tgtEl>
                                          <p:spTgt spid="17"/>
                                        </p:tgtEl>
                                        <p:attrNameLst>
                                          <p:attrName>ppt_x</p:attrName>
                                          <p:attrName>ppt_y</p:attrName>
                                        </p:attrNameLst>
                                      </p:cBhvr>
                                      <p:rCtr x="-19010" y="12469"/>
                                    </p:animMotion>
                                  </p:childTnLst>
                                </p:cTn>
                              </p:par>
                              <p:par>
                                <p:cTn id="74" presetID="42" presetClass="path" presetSubtype="0" accel="50000" decel="50000" fill="hold" nodeType="withEffect">
                                  <p:stCondLst>
                                    <p:cond delay="0"/>
                                  </p:stCondLst>
                                  <p:childTnLst>
                                    <p:animMotion origin="layout" path="M -2.22222E-6 4.5679E-6 L -0.75642 0.02037 " pathEditMode="relative" rAng="0" ptsTypes="AA">
                                      <p:cBhvr>
                                        <p:cTn id="75" dur="1000" fill="hold"/>
                                        <p:tgtEl>
                                          <p:spTgt spid="19"/>
                                        </p:tgtEl>
                                        <p:attrNameLst>
                                          <p:attrName>ppt_x</p:attrName>
                                          <p:attrName>ppt_y</p:attrName>
                                        </p:attrNameLst>
                                      </p:cBhvr>
                                      <p:rCtr x="-37830" y="1019"/>
                                    </p:animMotion>
                                  </p:childTnLst>
                                </p:cTn>
                              </p:par>
                              <p:par>
                                <p:cTn id="76" presetID="53" presetClass="exit" presetSubtype="32" fill="hold" nodeType="withEffect">
                                  <p:stCondLst>
                                    <p:cond delay="500"/>
                                  </p:stCondLst>
                                  <p:childTnLst>
                                    <p:anim calcmode="lin" valueType="num">
                                      <p:cBhvr>
                                        <p:cTn id="77" dur="600"/>
                                        <p:tgtEl>
                                          <p:spTgt spid="17"/>
                                        </p:tgtEl>
                                        <p:attrNameLst>
                                          <p:attrName>ppt_w</p:attrName>
                                        </p:attrNameLst>
                                      </p:cBhvr>
                                      <p:tavLst>
                                        <p:tav tm="0">
                                          <p:val>
                                            <p:strVal val="ppt_w"/>
                                          </p:val>
                                        </p:tav>
                                        <p:tav tm="100000">
                                          <p:val>
                                            <p:fltVal val="0"/>
                                          </p:val>
                                        </p:tav>
                                      </p:tavLst>
                                    </p:anim>
                                    <p:anim calcmode="lin" valueType="num">
                                      <p:cBhvr>
                                        <p:cTn id="78" dur="600"/>
                                        <p:tgtEl>
                                          <p:spTgt spid="17"/>
                                        </p:tgtEl>
                                        <p:attrNameLst>
                                          <p:attrName>ppt_h</p:attrName>
                                        </p:attrNameLst>
                                      </p:cBhvr>
                                      <p:tavLst>
                                        <p:tav tm="0">
                                          <p:val>
                                            <p:strVal val="ppt_h"/>
                                          </p:val>
                                        </p:tav>
                                        <p:tav tm="100000">
                                          <p:val>
                                            <p:fltVal val="0"/>
                                          </p:val>
                                        </p:tav>
                                      </p:tavLst>
                                    </p:anim>
                                    <p:animEffect transition="out" filter="fade">
                                      <p:cBhvr>
                                        <p:cTn id="79" dur="600"/>
                                        <p:tgtEl>
                                          <p:spTgt spid="17"/>
                                        </p:tgtEl>
                                      </p:cBhvr>
                                    </p:animEffect>
                                    <p:set>
                                      <p:cBhvr>
                                        <p:cTn id="80" dur="1" fill="hold">
                                          <p:stCondLst>
                                            <p:cond delay="5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21" grpId="0"/>
      <p:bldP spid="21" grpId="1"/>
      <p:bldP spid="22" grpId="0" animBg="1"/>
      <p:bldP spid="2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C277B7A-573A-4512-AA25-4D1D66FC47B1}"/>
              </a:ext>
            </a:extLst>
          </p:cNvPr>
          <p:cNvGrpSpPr/>
          <p:nvPr/>
        </p:nvGrpSpPr>
        <p:grpSpPr>
          <a:xfrm>
            <a:off x="-2667000" y="285749"/>
            <a:ext cx="17394262" cy="6407376"/>
            <a:chOff x="-2667000" y="285749"/>
            <a:chExt cx="17394262" cy="6407376"/>
          </a:xfrm>
        </p:grpSpPr>
        <p:sp>
          <p:nvSpPr>
            <p:cNvPr id="2" name="Rectangle 1">
              <a:extLst>
                <a:ext uri="{FF2B5EF4-FFF2-40B4-BE49-F238E27FC236}">
                  <a16:creationId xmlns:a16="http://schemas.microsoft.com/office/drawing/2014/main" id="{4A175C2D-038C-4BF7-A0F9-1F91F7B3A7C4}"/>
                </a:ext>
              </a:extLst>
            </p:cNvPr>
            <p:cNvSpPr/>
            <p:nvPr/>
          </p:nvSpPr>
          <p:spPr>
            <a:xfrm>
              <a:off x="228600" y="361950"/>
              <a:ext cx="8686800" cy="44958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34;p28">
              <a:extLst>
                <a:ext uri="{FF2B5EF4-FFF2-40B4-BE49-F238E27FC236}">
                  <a16:creationId xmlns:a16="http://schemas.microsoft.com/office/drawing/2014/main" id="{C5E78015-1D33-4645-B8E4-FC51D3B9A712}"/>
                </a:ext>
              </a:extLst>
            </p:cNvPr>
            <p:cNvPicPr preferRelativeResize="0"/>
            <p:nvPr/>
          </p:nvPicPr>
          <p:blipFill>
            <a:blip r:embed="rId2">
              <a:alphaModFix amt="35000"/>
            </a:blip>
            <a:stretch>
              <a:fillRect/>
            </a:stretch>
          </p:blipFill>
          <p:spPr>
            <a:xfrm>
              <a:off x="1752600" y="285749"/>
              <a:ext cx="7631249" cy="2658050"/>
            </a:xfrm>
            <a:prstGeom prst="rect">
              <a:avLst/>
            </a:prstGeom>
            <a:noFill/>
            <a:ln>
              <a:noFill/>
            </a:ln>
          </p:spPr>
        </p:pic>
        <p:pic>
          <p:nvPicPr>
            <p:cNvPr id="4" name="Google Shape;414;p34">
              <a:extLst>
                <a:ext uri="{FF2B5EF4-FFF2-40B4-BE49-F238E27FC236}">
                  <a16:creationId xmlns:a16="http://schemas.microsoft.com/office/drawing/2014/main" id="{B8CCBEDF-2B08-4E83-921A-9CBA464A5177}"/>
                </a:ext>
              </a:extLst>
            </p:cNvPr>
            <p:cNvPicPr preferRelativeResize="0"/>
            <p:nvPr/>
          </p:nvPicPr>
          <p:blipFill rotWithShape="1">
            <a:blip r:embed="rId3">
              <a:alphaModFix amt="50000"/>
            </a:blip>
            <a:srcRect t="6807" b="6799"/>
            <a:stretch/>
          </p:blipFill>
          <p:spPr>
            <a:xfrm>
              <a:off x="-2667000" y="1110800"/>
              <a:ext cx="7638826" cy="3823151"/>
            </a:xfrm>
            <a:prstGeom prst="rect">
              <a:avLst/>
            </a:prstGeom>
            <a:noFill/>
            <a:ln>
              <a:noFill/>
            </a:ln>
          </p:spPr>
        </p:pic>
        <p:pic>
          <p:nvPicPr>
            <p:cNvPr id="5" name="Google Shape;1255;p48">
              <a:extLst>
                <a:ext uri="{FF2B5EF4-FFF2-40B4-BE49-F238E27FC236}">
                  <a16:creationId xmlns:a16="http://schemas.microsoft.com/office/drawing/2014/main" id="{39F38327-FCDF-4160-AD2C-2E3B85E8945F}"/>
                </a:ext>
              </a:extLst>
            </p:cNvPr>
            <p:cNvPicPr preferRelativeResize="0"/>
            <p:nvPr/>
          </p:nvPicPr>
          <p:blipFill>
            <a:blip r:embed="rId4">
              <a:alphaModFix amt="35000"/>
            </a:blip>
            <a:stretch>
              <a:fillRect/>
            </a:stretch>
          </p:blipFill>
          <p:spPr>
            <a:xfrm>
              <a:off x="4056063" y="2627751"/>
              <a:ext cx="2887550" cy="2268100"/>
            </a:xfrm>
            <a:prstGeom prst="rect">
              <a:avLst/>
            </a:prstGeom>
            <a:noFill/>
            <a:ln>
              <a:noFill/>
            </a:ln>
          </p:spPr>
        </p:pic>
        <p:pic>
          <p:nvPicPr>
            <p:cNvPr id="6" name="Google Shape;1226;p45">
              <a:extLst>
                <a:ext uri="{FF2B5EF4-FFF2-40B4-BE49-F238E27FC236}">
                  <a16:creationId xmlns:a16="http://schemas.microsoft.com/office/drawing/2014/main" id="{90806304-561E-4BB8-B818-49150833F153}"/>
                </a:ext>
              </a:extLst>
            </p:cNvPr>
            <p:cNvPicPr preferRelativeResize="0"/>
            <p:nvPr/>
          </p:nvPicPr>
          <p:blipFill>
            <a:blip r:embed="rId5">
              <a:alphaModFix amt="20000"/>
            </a:blip>
            <a:stretch>
              <a:fillRect/>
            </a:stretch>
          </p:blipFill>
          <p:spPr>
            <a:xfrm>
              <a:off x="6757082" y="1624511"/>
              <a:ext cx="1904318" cy="1313938"/>
            </a:xfrm>
            <a:prstGeom prst="rect">
              <a:avLst/>
            </a:prstGeom>
            <a:noFill/>
            <a:ln>
              <a:noFill/>
            </a:ln>
          </p:spPr>
        </p:pic>
        <p:pic>
          <p:nvPicPr>
            <p:cNvPr id="7" name="Google Shape;414;p34">
              <a:extLst>
                <a:ext uri="{FF2B5EF4-FFF2-40B4-BE49-F238E27FC236}">
                  <a16:creationId xmlns:a16="http://schemas.microsoft.com/office/drawing/2014/main" id="{F50AB50C-7793-4836-A19D-0063BC09AB2F}"/>
                </a:ext>
              </a:extLst>
            </p:cNvPr>
            <p:cNvPicPr preferRelativeResize="0"/>
            <p:nvPr/>
          </p:nvPicPr>
          <p:blipFill rotWithShape="1">
            <a:blip r:embed="rId3">
              <a:alphaModFix amt="35000"/>
            </a:blip>
            <a:srcRect t="6807" b="6799"/>
            <a:stretch/>
          </p:blipFill>
          <p:spPr>
            <a:xfrm>
              <a:off x="7088436" y="2869974"/>
              <a:ext cx="7638826" cy="3823151"/>
            </a:xfrm>
            <a:prstGeom prst="rect">
              <a:avLst/>
            </a:prstGeom>
            <a:noFill/>
            <a:ln>
              <a:noFill/>
            </a:ln>
          </p:spPr>
        </p:pic>
        <p:pic>
          <p:nvPicPr>
            <p:cNvPr id="8" name="Picture 8" descr="Les petits explorateurs | Safari kids, Cartoon illustration, Boy cartoon  characters">
              <a:extLst>
                <a:ext uri="{FF2B5EF4-FFF2-40B4-BE49-F238E27FC236}">
                  <a16:creationId xmlns:a16="http://schemas.microsoft.com/office/drawing/2014/main" id="{DA546741-D1D1-493B-8446-EAE0C48B618B}"/>
                </a:ext>
              </a:extLst>
            </p:cNvPr>
            <p:cNvPicPr>
              <a:picLocks noChangeAspect="1" noChangeArrowheads="1"/>
            </p:cNvPicPr>
            <p:nvPr/>
          </p:nvPicPr>
          <p:blipFill rotWithShape="1">
            <a:blip r:embed="rId6">
              <a:alphaModFix amt="50000"/>
              <a:extLst>
                <a:ext uri="{BEBA8EAE-BF5A-486C-A8C5-ECC9F3942E4B}">
                  <a14:imgProps xmlns:a14="http://schemas.microsoft.com/office/drawing/2010/main">
                    <a14:imgLayer r:embed="rId7">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7820504" y="3244852"/>
              <a:ext cx="1094896" cy="1699078"/>
            </a:xfrm>
            <a:prstGeom prst="rect">
              <a:avLst/>
            </a:prstGeom>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1889A040-2CB4-4D67-90DA-09AB47196535}"/>
              </a:ext>
            </a:extLst>
          </p:cNvPr>
          <p:cNvSpPr/>
          <p:nvPr/>
        </p:nvSpPr>
        <p:spPr>
          <a:xfrm>
            <a:off x="2557407" y="1227168"/>
            <a:ext cx="4029187" cy="2689164"/>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B7E81A7-580C-4F01-A465-8C2D5C2B7143}"/>
              </a:ext>
            </a:extLst>
          </p:cNvPr>
          <p:cNvSpPr txBox="1"/>
          <p:nvPr/>
        </p:nvSpPr>
        <p:spPr>
          <a:xfrm>
            <a:off x="2835788" y="1910031"/>
            <a:ext cx="3472425" cy="1323439"/>
          </a:xfrm>
          <a:prstGeom prst="rect">
            <a:avLst/>
          </a:prstGeom>
          <a:noFill/>
        </p:spPr>
        <p:txBody>
          <a:bodyPr wrap="none" rtlCol="0">
            <a:spAutoFit/>
          </a:bodyPr>
          <a:lstStyle/>
          <a:p>
            <a:pPr algn="ctr"/>
            <a:r>
              <a:rPr lang="en-US" sz="4000" b="1">
                <a:solidFill>
                  <a:srgbClr val="663300"/>
                </a:solidFill>
                <a:latin typeface="Redressed"/>
                <a:sym typeface="Redressed"/>
              </a:rPr>
              <a:t>CHÚC CÁC EM </a:t>
            </a:r>
          </a:p>
          <a:p>
            <a:pPr algn="ctr"/>
            <a:r>
              <a:rPr lang="en-US" sz="4000" b="1">
                <a:solidFill>
                  <a:srgbClr val="663300"/>
                </a:solidFill>
                <a:latin typeface="Redressed"/>
                <a:sym typeface="Redressed"/>
              </a:rPr>
              <a:t>HỌC TỐT</a:t>
            </a:r>
          </a:p>
        </p:txBody>
      </p:sp>
      <p:pic>
        <p:nvPicPr>
          <p:cNvPr id="12" name="Picture 10" descr="Safari Kids with Explorer Outfits Stock Vector - Illustration of layer,  character: 187147728">
            <a:extLst>
              <a:ext uri="{FF2B5EF4-FFF2-40B4-BE49-F238E27FC236}">
                <a16:creationId xmlns:a16="http://schemas.microsoft.com/office/drawing/2014/main" id="{04ABAA69-7CA7-4337-9E0C-469C19BF715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363" b="90424" l="3125" r="99250">
                        <a14:foregroundMark x1="65438" y1="78509" x2="66125" y2="88158"/>
                        <a14:foregroundMark x1="60188" y1="90716" x2="70375" y2="90716"/>
                        <a14:foregroundMark x1="65750" y1="36915" x2="69875" y2="42325"/>
                        <a14:foregroundMark x1="66438" y1="9503" x2="63313" y2="10088"/>
                        <a14:foregroundMark x1="94438" y1="27851" x2="94438" y2="43275"/>
                        <a14:foregroundMark x1="22750" y1="16082" x2="22750" y2="16082"/>
                        <a14:foregroundMark x1="21250" y1="9722" x2="35250" y2="87427"/>
                        <a14:foregroundMark x1="15812" y1="3363" x2="27875" y2="5263"/>
                        <a14:foregroundMark x1="8063" y1="11404" x2="6563" y2="19152"/>
                        <a14:foregroundMark x1="3125" y1="45541" x2="20188" y2="51827"/>
                        <a14:foregroundMark x1="20188" y1="51827" x2="20438" y2="51754"/>
                        <a14:foregroundMark x1="99063" y1="29386" x2="99250" y2="43713"/>
                        <a14:foregroundMark x1="99250" y1="43713" x2="99063" y2="44591"/>
                        <a14:backgroundMark x1="65313" y1="56579" x2="65313" y2="56579"/>
                        <a14:backgroundMark x1="46313" y1="45760" x2="47188" y2="43202"/>
                        <a14:backgroundMark x1="44500" y1="48099" x2="44500" y2="48099"/>
                        <a14:backgroundMark x1="46188" y1="47295" x2="46188" y2="47295"/>
                        <a14:backgroundMark x1="45813" y1="46711" x2="45813" y2="46711"/>
                        <a14:backgroundMark x1="45813" y1="46711" x2="45813" y2="49123"/>
                        <a14:backgroundMark x1="45125" y1="46930" x2="45125" y2="47515"/>
                        <a14:backgroundMark x1="47500" y1="46345" x2="48688" y2="50439"/>
                        <a14:backgroundMark x1="46500" y1="46345" x2="47688" y2="50877"/>
                      </a14:backgroundRemoval>
                    </a14:imgEffect>
                  </a14:imgLayer>
                </a14:imgProps>
              </a:ext>
              <a:ext uri="{28A0092B-C50C-407E-A947-70E740481C1C}">
                <a14:useLocalDpi xmlns:a14="http://schemas.microsoft.com/office/drawing/2010/main" val="0"/>
              </a:ext>
            </a:extLst>
          </a:blip>
          <a:srcRect r="52755" b="6767"/>
          <a:stretch/>
        </p:blipFill>
        <p:spPr bwMode="auto">
          <a:xfrm>
            <a:off x="8230646" y="110387"/>
            <a:ext cx="769998" cy="1299090"/>
          </a:xfrm>
          <a:prstGeom prst="rect">
            <a:avLst/>
          </a:prstGeom>
          <a:extLst>
            <a:ext uri="{909E8E84-426E-40DD-AFC4-6F175D3DCCD1}">
              <a14:hiddenFill xmlns:a14="http://schemas.microsoft.com/office/drawing/2010/main">
                <a:solidFill>
                  <a:srgbClr val="FFFFFF"/>
                </a:solidFill>
              </a14:hiddenFill>
            </a:ext>
          </a:extLst>
        </p:spPr>
      </p:pic>
      <p:pic>
        <p:nvPicPr>
          <p:cNvPr id="13" name="Picture 10" descr="Safari Kids with Explorer Outfits Stock Vector - Illustration of layer,  character: 187147728">
            <a:extLst>
              <a:ext uri="{FF2B5EF4-FFF2-40B4-BE49-F238E27FC236}">
                <a16:creationId xmlns:a16="http://schemas.microsoft.com/office/drawing/2014/main" id="{1F7DD232-B36B-43F2-AABA-304BDA22C78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363" b="90424" l="3125" r="99250">
                        <a14:foregroundMark x1="65438" y1="78509" x2="66125" y2="88158"/>
                        <a14:foregroundMark x1="60188" y1="90716" x2="70375" y2="90716"/>
                        <a14:foregroundMark x1="65750" y1="36915" x2="69875" y2="42325"/>
                        <a14:foregroundMark x1="66438" y1="9503" x2="63313" y2="10088"/>
                        <a14:foregroundMark x1="94438" y1="27851" x2="94438" y2="43275"/>
                        <a14:foregroundMark x1="22750" y1="16082" x2="22750" y2="16082"/>
                        <a14:foregroundMark x1="21250" y1="9722" x2="35250" y2="87427"/>
                        <a14:foregroundMark x1="15812" y1="3363" x2="27875" y2="5263"/>
                        <a14:foregroundMark x1="8063" y1="11404" x2="6563" y2="19152"/>
                        <a14:foregroundMark x1="3125" y1="45541" x2="20188" y2="51827"/>
                        <a14:foregroundMark x1="20188" y1="51827" x2="20438" y2="51754"/>
                        <a14:foregroundMark x1="99063" y1="29386" x2="99250" y2="43713"/>
                        <a14:foregroundMark x1="99250" y1="43713" x2="99063" y2="44591"/>
                        <a14:backgroundMark x1="65313" y1="56579" x2="65313" y2="56579"/>
                        <a14:backgroundMark x1="44875" y1="86550" x2="44563" y2="89620"/>
                        <a14:backgroundMark x1="44875" y1="85892" x2="44875" y2="92690"/>
                        <a14:backgroundMark x1="43438" y1="84868" x2="45500" y2="83845"/>
                        <a14:backgroundMark x1="44000" y1="86477" x2="43625" y2="89839"/>
                        <a14:backgroundMark x1="43625" y1="87061" x2="44625" y2="91155"/>
                        <a14:backgroundMark x1="44313" y1="85453" x2="44813" y2="91009"/>
                        <a14:backgroundMark x1="44000" y1="84649" x2="44000" y2="92178"/>
                      </a14:backgroundRemoval>
                    </a14:imgEffect>
                  </a14:imgLayer>
                </a14:imgProps>
              </a:ext>
              <a:ext uri="{28A0092B-C50C-407E-A947-70E740481C1C}">
                <a14:useLocalDpi xmlns:a14="http://schemas.microsoft.com/office/drawing/2010/main" val="0"/>
              </a:ext>
            </a:extLst>
          </a:blip>
          <a:srcRect l="43412" t="4113" b="6767"/>
          <a:stretch/>
        </p:blipFill>
        <p:spPr bwMode="auto">
          <a:xfrm>
            <a:off x="144717" y="2630100"/>
            <a:ext cx="1847626" cy="248772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8569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1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grpId="0" nodeType="clickEffect">
                                  <p:stCondLst>
                                    <p:cond delay="0"/>
                                  </p:stCondLst>
                                  <p:iterate type="lt">
                                    <p:tmPct val="14000"/>
                                  </p:iterate>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4*#ppt_w"/>
                                          </p:val>
                                        </p:tav>
                                        <p:tav tm="100000">
                                          <p:val>
                                            <p:strVal val="#ppt_w"/>
                                          </p:val>
                                        </p:tav>
                                      </p:tavLst>
                                    </p:anim>
                                    <p:anim calcmode="lin" valueType="num">
                                      <p:cBhvr>
                                        <p:cTn id="23" dur="1000" fill="hold"/>
                                        <p:tgtEl>
                                          <p:spTgt spid="11"/>
                                        </p:tgtEl>
                                        <p:attrNameLst>
                                          <p:attrName>ppt_h</p:attrName>
                                        </p:attrNameLst>
                                      </p:cBhvr>
                                      <p:tavLst>
                                        <p:tav tm="0">
                                          <p:val>
                                            <p:strVal val="4*#ppt_h"/>
                                          </p:val>
                                        </p:tav>
                                        <p:tav tm="100000">
                                          <p:val>
                                            <p:strVal val="#ppt_h"/>
                                          </p:val>
                                        </p:tav>
                                      </p:tavLst>
                                    </p:anim>
                                  </p:childTnLst>
                                </p:cTn>
                              </p:par>
                              <p:par>
                                <p:cTn id="24" presetID="23" presetClass="entr" presetSubtype="32" fill="hold" grpId="0" nodeType="withEffect">
                                  <p:stCondLst>
                                    <p:cond delay="0"/>
                                  </p:stCondLst>
                                  <p:iterate type="lt">
                                    <p:tmPct val="14000"/>
                                  </p:iterate>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4*#ppt_w"/>
                                          </p:val>
                                        </p:tav>
                                        <p:tav tm="100000">
                                          <p:val>
                                            <p:strVal val="#ppt_w"/>
                                          </p:val>
                                        </p:tav>
                                      </p:tavLst>
                                    </p:anim>
                                    <p:anim calcmode="lin" valueType="num">
                                      <p:cBhvr>
                                        <p:cTn id="27" dur="10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F10432C-F4C6-485D-B953-1878AA4C54A9}"/>
              </a:ext>
            </a:extLst>
          </p:cNvPr>
          <p:cNvGrpSpPr/>
          <p:nvPr/>
        </p:nvGrpSpPr>
        <p:grpSpPr>
          <a:xfrm>
            <a:off x="48228" y="157881"/>
            <a:ext cx="9047543" cy="4827738"/>
            <a:chOff x="0" y="254000"/>
            <a:chExt cx="9047543" cy="4827738"/>
          </a:xfrm>
        </p:grpSpPr>
        <p:sp>
          <p:nvSpPr>
            <p:cNvPr id="4" name="Rectangle 3">
              <a:extLst>
                <a:ext uri="{FF2B5EF4-FFF2-40B4-BE49-F238E27FC236}">
                  <a16:creationId xmlns:a16="http://schemas.microsoft.com/office/drawing/2014/main" id="{6F3C9C95-A254-4498-8D94-888FE698A1B3}"/>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Google Shape;118;p26">
              <a:extLst>
                <a:ext uri="{FF2B5EF4-FFF2-40B4-BE49-F238E27FC236}">
                  <a16:creationId xmlns:a16="http://schemas.microsoft.com/office/drawing/2014/main" id="{8AC92744-EF31-4046-ACA8-C41409611E22}"/>
                </a:ext>
              </a:extLst>
            </p:cNvPr>
            <p:cNvPicPr preferRelativeResize="0"/>
            <p:nvPr/>
          </p:nvPicPr>
          <p:blipFill>
            <a:blip r:embed="rId2">
              <a:alphaModFix amt="23000"/>
            </a:blip>
            <a:stretch>
              <a:fillRect/>
            </a:stretch>
          </p:blipFill>
          <p:spPr>
            <a:xfrm flipH="1">
              <a:off x="1258695" y="2814024"/>
              <a:ext cx="969908" cy="853824"/>
            </a:xfrm>
            <a:prstGeom prst="rect">
              <a:avLst/>
            </a:prstGeom>
            <a:noFill/>
            <a:ln>
              <a:noFill/>
            </a:ln>
          </p:spPr>
        </p:pic>
        <p:pic>
          <p:nvPicPr>
            <p:cNvPr id="6" name="Google Shape;117;p26">
              <a:extLst>
                <a:ext uri="{FF2B5EF4-FFF2-40B4-BE49-F238E27FC236}">
                  <a16:creationId xmlns:a16="http://schemas.microsoft.com/office/drawing/2014/main" id="{916354C8-A476-456B-8C0B-8882E1382D53}"/>
                </a:ext>
              </a:extLst>
            </p:cNvPr>
            <p:cNvPicPr preferRelativeResize="0"/>
            <p:nvPr/>
          </p:nvPicPr>
          <p:blipFill>
            <a:blip r:embed="rId3">
              <a:alphaModFix amt="37000"/>
            </a:blip>
            <a:stretch>
              <a:fillRect/>
            </a:stretch>
          </p:blipFill>
          <p:spPr>
            <a:xfrm>
              <a:off x="8149067" y="254000"/>
              <a:ext cx="898476" cy="600376"/>
            </a:xfrm>
            <a:prstGeom prst="rect">
              <a:avLst/>
            </a:prstGeom>
            <a:noFill/>
            <a:ln>
              <a:noFill/>
            </a:ln>
          </p:spPr>
        </p:pic>
        <p:pic>
          <p:nvPicPr>
            <p:cNvPr id="7" name="Google Shape;869;p41">
              <a:extLst>
                <a:ext uri="{FF2B5EF4-FFF2-40B4-BE49-F238E27FC236}">
                  <a16:creationId xmlns:a16="http://schemas.microsoft.com/office/drawing/2014/main" id="{EE66228E-7493-4D40-BC41-91777DB0AB76}"/>
                </a:ext>
              </a:extLst>
            </p:cNvPr>
            <p:cNvPicPr preferRelativeResize="0"/>
            <p:nvPr/>
          </p:nvPicPr>
          <p:blipFill rotWithShape="1">
            <a:blip r:embed="rId4">
              <a:alphaModFix amt="19000"/>
            </a:blip>
            <a:srcRect l="37120" t="1047" r="3924" b="1047"/>
            <a:stretch/>
          </p:blipFill>
          <p:spPr>
            <a:xfrm>
              <a:off x="2696843" y="377952"/>
              <a:ext cx="4257784" cy="4403598"/>
            </a:xfrm>
            <a:prstGeom prst="rect">
              <a:avLst/>
            </a:prstGeom>
            <a:noFill/>
            <a:ln>
              <a:noFill/>
            </a:ln>
          </p:spPr>
        </p:pic>
        <p:pic>
          <p:nvPicPr>
            <p:cNvPr id="8" name="Google Shape;118;p26">
              <a:extLst>
                <a:ext uri="{FF2B5EF4-FFF2-40B4-BE49-F238E27FC236}">
                  <a16:creationId xmlns:a16="http://schemas.microsoft.com/office/drawing/2014/main" id="{0AAEC105-33EE-4763-8828-3A7A91DFD9E8}"/>
                </a:ext>
              </a:extLst>
            </p:cNvPr>
            <p:cNvPicPr preferRelativeResize="0"/>
            <p:nvPr/>
          </p:nvPicPr>
          <p:blipFill>
            <a:blip r:embed="rId2">
              <a:alphaModFix amt="26000"/>
            </a:blip>
            <a:stretch>
              <a:fillRect/>
            </a:stretch>
          </p:blipFill>
          <p:spPr>
            <a:xfrm flipH="1">
              <a:off x="6642300" y="1581150"/>
              <a:ext cx="969908" cy="853824"/>
            </a:xfrm>
            <a:prstGeom prst="rect">
              <a:avLst/>
            </a:prstGeom>
            <a:noFill/>
            <a:ln>
              <a:noFill/>
            </a:ln>
          </p:spPr>
        </p:pic>
        <p:pic>
          <p:nvPicPr>
            <p:cNvPr id="10" name="Google Shape;334;p30">
              <a:extLst>
                <a:ext uri="{FF2B5EF4-FFF2-40B4-BE49-F238E27FC236}">
                  <a16:creationId xmlns:a16="http://schemas.microsoft.com/office/drawing/2014/main" id="{7B3A958D-AFF1-40F7-8047-6D509350A90B}"/>
                </a:ext>
              </a:extLst>
            </p:cNvPr>
            <p:cNvPicPr preferRelativeResize="0"/>
            <p:nvPr/>
          </p:nvPicPr>
          <p:blipFill>
            <a:blip r:embed="rId5">
              <a:alphaModFix amt="37000"/>
            </a:blip>
            <a:stretch>
              <a:fillRect/>
            </a:stretch>
          </p:blipFill>
          <p:spPr>
            <a:xfrm>
              <a:off x="7612208" y="3287839"/>
              <a:ext cx="1163492" cy="1208483"/>
            </a:xfrm>
            <a:prstGeom prst="rect">
              <a:avLst/>
            </a:prstGeom>
            <a:noFill/>
            <a:ln>
              <a:noFill/>
            </a:ln>
          </p:spPr>
        </p:pic>
        <p:pic>
          <p:nvPicPr>
            <p:cNvPr id="11" name="Google Shape;334;p30">
              <a:extLst>
                <a:ext uri="{FF2B5EF4-FFF2-40B4-BE49-F238E27FC236}">
                  <a16:creationId xmlns:a16="http://schemas.microsoft.com/office/drawing/2014/main" id="{A9C58D10-7928-44FB-B040-F451989F5088}"/>
                </a:ext>
              </a:extLst>
            </p:cNvPr>
            <p:cNvPicPr preferRelativeResize="0"/>
            <p:nvPr/>
          </p:nvPicPr>
          <p:blipFill>
            <a:blip r:embed="rId5">
              <a:alphaModFix amt="30000"/>
            </a:blip>
            <a:stretch>
              <a:fillRect/>
            </a:stretch>
          </p:blipFill>
          <p:spPr>
            <a:xfrm>
              <a:off x="407530" y="694082"/>
              <a:ext cx="1163492" cy="1208483"/>
            </a:xfrm>
            <a:prstGeom prst="rect">
              <a:avLst/>
            </a:prstGeom>
            <a:noFill/>
            <a:ln>
              <a:noFill/>
            </a:ln>
          </p:spPr>
        </p:pic>
        <p:pic>
          <p:nvPicPr>
            <p:cNvPr id="12" name="Google Shape;117;p26">
              <a:extLst>
                <a:ext uri="{FF2B5EF4-FFF2-40B4-BE49-F238E27FC236}">
                  <a16:creationId xmlns:a16="http://schemas.microsoft.com/office/drawing/2014/main" id="{D4554DB9-7DEF-441A-893D-77D0C2F79D10}"/>
                </a:ext>
              </a:extLst>
            </p:cNvPr>
            <p:cNvPicPr preferRelativeResize="0"/>
            <p:nvPr/>
          </p:nvPicPr>
          <p:blipFill>
            <a:blip r:embed="rId3">
              <a:alphaModFix amt="44000"/>
            </a:blip>
            <a:stretch>
              <a:fillRect/>
            </a:stretch>
          </p:blipFill>
          <p:spPr>
            <a:xfrm>
              <a:off x="0" y="4481362"/>
              <a:ext cx="898476" cy="600376"/>
            </a:xfrm>
            <a:prstGeom prst="rect">
              <a:avLst/>
            </a:prstGeom>
            <a:noFill/>
            <a:ln>
              <a:noFill/>
            </a:ln>
          </p:spPr>
        </p:pic>
      </p:grpSp>
      <p:pic>
        <p:nvPicPr>
          <p:cNvPr id="14" name="Picture 8" descr="Chìa Khóa Kim Loại Phẳng Hình ảnh | Định dạng hình ảnh PSD 611644703|  vn.lovepik.com">
            <a:hlinkClick r:id="rId6" action="ppaction://hlinksldjump"/>
            <a:extLst>
              <a:ext uri="{FF2B5EF4-FFF2-40B4-BE49-F238E27FC236}">
                <a16:creationId xmlns:a16="http://schemas.microsoft.com/office/drawing/2014/main" id="{EE11AB68-A45C-40C5-BA6C-57132CCE39C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778" b="89778" l="6667" r="92000">
                        <a14:foregroundMark x1="6667" y1="47111" x2="6667" y2="47111"/>
                        <a14:foregroundMark x1="92000" y1="49333" x2="92000" y2="49333"/>
                      </a14:backgroundRemoval>
                    </a14:imgEffect>
                  </a14:imgLayer>
                </a14:imgProps>
              </a:ext>
              <a:ext uri="{28A0092B-C50C-407E-A947-70E740481C1C}">
                <a14:useLocalDpi xmlns:a14="http://schemas.microsoft.com/office/drawing/2010/main" val="0"/>
              </a:ext>
            </a:extLst>
          </a:blip>
          <a:srcRect t="20037" b="10235"/>
          <a:stretch/>
        </p:blipFill>
        <p:spPr bwMode="auto">
          <a:xfrm flipH="1">
            <a:off x="6110214" y="1598367"/>
            <a:ext cx="2281838" cy="15910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ình ảnh Thiết Bị Truy Cập Dân Tộc Chính Mực Vẽ Tay Vector, Chìa Khóa đen  Trắng, Chìa Khóa, Dân Tộc Vector và PNG với nền trong suốt để tải xuống miễn">
            <a:hlinkClick r:id="rId9" action="ppaction://hlinksldjump"/>
            <a:extLst>
              <a:ext uri="{FF2B5EF4-FFF2-40B4-BE49-F238E27FC236}">
                <a16:creationId xmlns:a16="http://schemas.microsoft.com/office/drawing/2014/main" id="{CFC4A45D-D10D-442B-8799-C3F80D84452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8981" r="16234"/>
          <a:stretch/>
        </p:blipFill>
        <p:spPr bwMode="auto">
          <a:xfrm rot="16200000">
            <a:off x="848923" y="704256"/>
            <a:ext cx="1824637" cy="2816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lip nghệ thuật Western Véc tơ đồ họa Ảnh minh Họa - Một chìa khóa png tải  về - Miễn phí trong suốt Phần Cứng png Tải về.">
            <a:hlinkClick r:id="rId11" action="ppaction://hlinksldjump"/>
            <a:extLst>
              <a:ext uri="{FF2B5EF4-FFF2-40B4-BE49-F238E27FC236}">
                <a16:creationId xmlns:a16="http://schemas.microsoft.com/office/drawing/2014/main" id="{8F1941B5-7DAF-4AAB-A2EE-EEF4CCA46E3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556" b="90909" l="7451" r="93333">
                        <a14:foregroundMark x1="7451" y1="71212" x2="7451" y2="71212"/>
                        <a14:foregroundMark x1="15686" y1="89899" x2="15686" y2="89899"/>
                        <a14:foregroundMark x1="15686" y1="92424" x2="15686" y2="92424"/>
                        <a14:foregroundMark x1="75686" y1="5556" x2="75686" y2="5556"/>
                        <a14:foregroundMark x1="90980" y1="28788" x2="90980" y2="28788"/>
                        <a14:foregroundMark x1="93333" y1="46970" x2="93333" y2="46970"/>
                        <a14:backgroundMark x1="74510" y1="27778" x2="74510" y2="27778"/>
                        <a14:backgroundMark x1="71373" y1="39899" x2="71373" y2="39899"/>
                        <a14:backgroundMark x1="37647" y1="61111" x2="37647" y2="61111"/>
                      </a14:backgroundRemoval>
                    </a14:imgEffect>
                  </a14:imgLayer>
                </a14:imgProps>
              </a:ext>
              <a:ext uri="{28A0092B-C50C-407E-A947-70E740481C1C}">
                <a14:useLocalDpi xmlns:a14="http://schemas.microsoft.com/office/drawing/2010/main" val="0"/>
              </a:ext>
            </a:extLst>
          </a:blip>
          <a:srcRect/>
          <a:stretch>
            <a:fillRect/>
          </a:stretch>
        </p:blipFill>
        <p:spPr bwMode="auto">
          <a:xfrm rot="19970931" flipH="1">
            <a:off x="3471496" y="1656308"/>
            <a:ext cx="1785394" cy="1386306"/>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29;p27">
            <a:extLst>
              <a:ext uri="{FF2B5EF4-FFF2-40B4-BE49-F238E27FC236}">
                <a16:creationId xmlns:a16="http://schemas.microsoft.com/office/drawing/2014/main" id="{3E48C226-A68E-4D8C-960E-3F26167323FA}"/>
              </a:ext>
            </a:extLst>
          </p:cNvPr>
          <p:cNvSpPr txBox="1">
            <a:spLocks/>
          </p:cNvSpPr>
          <p:nvPr/>
        </p:nvSpPr>
        <p:spPr>
          <a:xfrm>
            <a:off x="1915082" y="503795"/>
            <a:ext cx="5273100" cy="969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spc="-80">
                <a:solidFill>
                  <a:srgbClr val="663300"/>
                </a:solidFill>
                <a:latin typeface="UTM Flamenco" panose="02040603050506020204" pitchFamily="18" charset="0"/>
              </a:rPr>
              <a:t>CHÌA KHÓA BÍ ẨN</a:t>
            </a:r>
          </a:p>
        </p:txBody>
      </p:sp>
      <p:pic>
        <p:nvPicPr>
          <p:cNvPr id="18" name="Google Shape;1262;p48">
            <a:hlinkClick r:id="rId14" action="ppaction://hlinksldjump"/>
            <a:extLst>
              <a:ext uri="{FF2B5EF4-FFF2-40B4-BE49-F238E27FC236}">
                <a16:creationId xmlns:a16="http://schemas.microsoft.com/office/drawing/2014/main" id="{DBC16CF2-67C5-4A86-89D9-274A3ED199B1}"/>
              </a:ext>
            </a:extLst>
          </p:cNvPr>
          <p:cNvPicPr preferRelativeResize="0"/>
          <p:nvPr/>
        </p:nvPicPr>
        <p:blipFill>
          <a:blip r:embed="rId15">
            <a:alphaModFix/>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7929036" y="4418273"/>
            <a:ext cx="1208683" cy="743297"/>
          </a:xfrm>
          <a:prstGeom prst="rect">
            <a:avLst/>
          </a:prstGeom>
          <a:noFill/>
          <a:ln>
            <a:noFill/>
          </a:ln>
        </p:spPr>
      </p:pic>
      <p:pic>
        <p:nvPicPr>
          <p:cNvPr id="20" name="Picture 81" descr="Les petits explorateurs | Safari kids, Cartoon illustration, Boy cartoon  characters">
            <a:extLst>
              <a:ext uri="{FF2B5EF4-FFF2-40B4-BE49-F238E27FC236}">
                <a16:creationId xmlns:a16="http://schemas.microsoft.com/office/drawing/2014/main" id="{BF444083-9DCD-4523-8A7E-009A7A4FB0D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a:off x="6266097" y="2831920"/>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21" name="Picture 82" descr="Les petits explorateurs | Safari kids, Cartoon illustration, Boy cartoon  characters">
            <a:extLst>
              <a:ext uri="{FF2B5EF4-FFF2-40B4-BE49-F238E27FC236}">
                <a16:creationId xmlns:a16="http://schemas.microsoft.com/office/drawing/2014/main" id="{36482657-CCF1-4DE2-95A1-584B9E89E98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3729391" y="2851301"/>
            <a:ext cx="1855320" cy="2359748"/>
          </a:xfrm>
          <a:prstGeom prst="rect">
            <a:avLst/>
          </a:prstGeom>
          <a:extLst>
            <a:ext uri="{909E8E84-426E-40DD-AFC4-6F175D3DCCD1}">
              <a14:hiddenFill xmlns:a14="http://schemas.microsoft.com/office/drawing/2010/main">
                <a:solidFill>
                  <a:srgbClr val="FFFFFF"/>
                </a:solidFill>
              </a14:hiddenFill>
            </a:ext>
          </a:extLst>
        </p:spPr>
      </p:pic>
      <p:pic>
        <p:nvPicPr>
          <p:cNvPr id="23" name="Thuyền - 9Slide.vn">
            <a:extLst>
              <a:ext uri="{FF2B5EF4-FFF2-40B4-BE49-F238E27FC236}">
                <a16:creationId xmlns:a16="http://schemas.microsoft.com/office/drawing/2014/main" id="{5690939E-9F4B-4390-95D5-88999CA074A1}"/>
              </a:ext>
            </a:extLst>
          </p:cNvPr>
          <p:cNvPicPr preferRelativeResize="0"/>
          <p:nvPr/>
        </p:nvPicPr>
        <p:blipFill rotWithShape="1">
          <a:blip r:embed="rId4">
            <a:alphaModFix/>
          </a:blip>
          <a:srcRect l="39068" t="1499" r="16417" b="1047"/>
          <a:stretch/>
        </p:blipFill>
        <p:spPr>
          <a:xfrm>
            <a:off x="9095771" y="-3829050"/>
            <a:ext cx="3638567" cy="5192130"/>
          </a:xfrm>
          <a:prstGeom prst="rect">
            <a:avLst/>
          </a:prstGeom>
          <a:noFill/>
          <a:ln>
            <a:noFill/>
          </a:ln>
        </p:spPr>
      </p:pic>
      <p:pic>
        <p:nvPicPr>
          <p:cNvPr id="19" name="Picture 4" descr="Man Cartoon png download - 402*832 - Free Transparent National  Archaeological Museum png Download. - CleanPNG / KissPNG">
            <a:extLst>
              <a:ext uri="{FF2B5EF4-FFF2-40B4-BE49-F238E27FC236}">
                <a16:creationId xmlns:a16="http://schemas.microsoft.com/office/drawing/2014/main" id="{8811D3AC-E92D-4B91-88D5-5EDABDE17975}"/>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760452" y="2803962"/>
            <a:ext cx="1395083" cy="236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4196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4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4*#ppt_w"/>
                                          </p:val>
                                        </p:tav>
                                        <p:tav tm="100000">
                                          <p:val>
                                            <p:strVal val="#ppt_w"/>
                                          </p:val>
                                        </p:tav>
                                      </p:tavLst>
                                    </p:anim>
                                    <p:anim calcmode="lin" valueType="num">
                                      <p:cBhvr>
                                        <p:cTn id="8" dur="1000" fill="hold"/>
                                        <p:tgtEl>
                                          <p:spTgt spid="1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par>
                                <p:cTn id="36" presetID="53" presetClass="entr" presetSubtype="16"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198 -0.07191 L -0.99375 0.75432 " pathEditMode="relative" rAng="0" ptsTypes="AA">
                                      <p:cBhvr>
                                        <p:cTn id="44" dur="2000" fill="hold"/>
                                        <p:tgtEl>
                                          <p:spTgt spid="23"/>
                                        </p:tgtEl>
                                        <p:attrNameLst>
                                          <p:attrName>ppt_x</p:attrName>
                                          <p:attrName>ppt_y</p:attrName>
                                        </p:attrNameLst>
                                      </p:cBhvr>
                                      <p:rCtr x="-50295" y="4129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4.72222E-6 -2.46914E-6 L 0.6382 0.35895 " pathEditMode="relative" rAng="0" ptsTypes="AA">
                                      <p:cBhvr>
                                        <p:cTn id="49" dur="1500" fill="hold"/>
                                        <p:tgtEl>
                                          <p:spTgt spid="15"/>
                                        </p:tgtEl>
                                        <p:attrNameLst>
                                          <p:attrName>ppt_x</p:attrName>
                                          <p:attrName>ppt_y</p:attrName>
                                        </p:attrNameLst>
                                      </p:cBhvr>
                                      <p:rCtr x="31910" y="17932"/>
                                    </p:animMotion>
                                  </p:childTnLst>
                                </p:cTn>
                              </p:par>
                              <p:par>
                                <p:cTn id="50" presetID="53" presetClass="exit" presetSubtype="32" fill="hold" nodeType="withEffect">
                                  <p:stCondLst>
                                    <p:cond delay="600"/>
                                  </p:stCondLst>
                                  <p:childTnLst>
                                    <p:anim calcmode="lin" valueType="num">
                                      <p:cBhvr>
                                        <p:cTn id="51" dur="1000"/>
                                        <p:tgtEl>
                                          <p:spTgt spid="15"/>
                                        </p:tgtEl>
                                        <p:attrNameLst>
                                          <p:attrName>ppt_w</p:attrName>
                                        </p:attrNameLst>
                                      </p:cBhvr>
                                      <p:tavLst>
                                        <p:tav tm="0">
                                          <p:val>
                                            <p:strVal val="ppt_w"/>
                                          </p:val>
                                        </p:tav>
                                        <p:tav tm="100000">
                                          <p:val>
                                            <p:fltVal val="0"/>
                                          </p:val>
                                        </p:tav>
                                      </p:tavLst>
                                    </p:anim>
                                    <p:anim calcmode="lin" valueType="num">
                                      <p:cBhvr>
                                        <p:cTn id="52" dur="1000"/>
                                        <p:tgtEl>
                                          <p:spTgt spid="15"/>
                                        </p:tgtEl>
                                        <p:attrNameLst>
                                          <p:attrName>ppt_h</p:attrName>
                                        </p:attrNameLst>
                                      </p:cBhvr>
                                      <p:tavLst>
                                        <p:tav tm="0">
                                          <p:val>
                                            <p:strVal val="ppt_h"/>
                                          </p:val>
                                        </p:tav>
                                        <p:tav tm="100000">
                                          <p:val>
                                            <p:fltVal val="0"/>
                                          </p:val>
                                        </p:tav>
                                      </p:tavLst>
                                    </p:anim>
                                    <p:animEffect transition="out" filter="fade">
                                      <p:cBhvr>
                                        <p:cTn id="53" dur="1000"/>
                                        <p:tgtEl>
                                          <p:spTgt spid="15"/>
                                        </p:tgtEl>
                                      </p:cBhvr>
                                    </p:animEffect>
                                    <p:set>
                                      <p:cBhvr>
                                        <p:cTn id="5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1.23457E-7 L -0.32761 0.26667 " pathEditMode="relative" rAng="0" ptsTypes="AA">
                                      <p:cBhvr>
                                        <p:cTn id="59" dur="1500" fill="hold"/>
                                        <p:tgtEl>
                                          <p:spTgt spid="16"/>
                                        </p:tgtEl>
                                        <p:attrNameLst>
                                          <p:attrName>ppt_x</p:attrName>
                                          <p:attrName>ppt_y</p:attrName>
                                        </p:attrNameLst>
                                      </p:cBhvr>
                                      <p:rCtr x="-16389" y="13333"/>
                                    </p:animMotion>
                                  </p:childTnLst>
                                </p:cTn>
                              </p:par>
                              <p:par>
                                <p:cTn id="60" presetID="53" presetClass="exit" presetSubtype="32" fill="hold" nodeType="withEffect">
                                  <p:stCondLst>
                                    <p:cond delay="600"/>
                                  </p:stCondLst>
                                  <p:childTnLst>
                                    <p:anim calcmode="lin" valueType="num">
                                      <p:cBhvr>
                                        <p:cTn id="61" dur="1000"/>
                                        <p:tgtEl>
                                          <p:spTgt spid="16"/>
                                        </p:tgtEl>
                                        <p:attrNameLst>
                                          <p:attrName>ppt_w</p:attrName>
                                        </p:attrNameLst>
                                      </p:cBhvr>
                                      <p:tavLst>
                                        <p:tav tm="0">
                                          <p:val>
                                            <p:strVal val="ppt_w"/>
                                          </p:val>
                                        </p:tav>
                                        <p:tav tm="100000">
                                          <p:val>
                                            <p:fltVal val="0"/>
                                          </p:val>
                                        </p:tav>
                                      </p:tavLst>
                                    </p:anim>
                                    <p:anim calcmode="lin" valueType="num">
                                      <p:cBhvr>
                                        <p:cTn id="62" dur="1000"/>
                                        <p:tgtEl>
                                          <p:spTgt spid="16"/>
                                        </p:tgtEl>
                                        <p:attrNameLst>
                                          <p:attrName>ppt_h</p:attrName>
                                        </p:attrNameLst>
                                      </p:cBhvr>
                                      <p:tavLst>
                                        <p:tav tm="0">
                                          <p:val>
                                            <p:strVal val="ppt_h"/>
                                          </p:val>
                                        </p:tav>
                                        <p:tav tm="100000">
                                          <p:val>
                                            <p:fltVal val="0"/>
                                          </p:val>
                                        </p:tav>
                                      </p:tavLst>
                                    </p:anim>
                                    <p:animEffect transition="out" filter="fade">
                                      <p:cBhvr>
                                        <p:cTn id="63" dur="1000"/>
                                        <p:tgtEl>
                                          <p:spTgt spid="16"/>
                                        </p:tgtEl>
                                      </p:cBhvr>
                                    </p:animEffect>
                                    <p:set>
                                      <p:cBhvr>
                                        <p:cTn id="6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1.94444E-6 -2.09877E-6 L -0.24948 0.35031 " pathEditMode="relative" rAng="0" ptsTypes="AA">
                                      <p:cBhvr>
                                        <p:cTn id="69" dur="1500" fill="hold"/>
                                        <p:tgtEl>
                                          <p:spTgt spid="14"/>
                                        </p:tgtEl>
                                        <p:attrNameLst>
                                          <p:attrName>ppt_x</p:attrName>
                                          <p:attrName>ppt_y</p:attrName>
                                        </p:attrNameLst>
                                      </p:cBhvr>
                                      <p:rCtr x="-12483" y="17500"/>
                                    </p:animMotion>
                                  </p:childTnLst>
                                </p:cTn>
                              </p:par>
                              <p:par>
                                <p:cTn id="70" presetID="53" presetClass="exit" presetSubtype="32" fill="hold" nodeType="withEffect">
                                  <p:stCondLst>
                                    <p:cond delay="600"/>
                                  </p:stCondLst>
                                  <p:childTnLst>
                                    <p:anim calcmode="lin" valueType="num">
                                      <p:cBhvr>
                                        <p:cTn id="71" dur="1000"/>
                                        <p:tgtEl>
                                          <p:spTgt spid="14"/>
                                        </p:tgtEl>
                                        <p:attrNameLst>
                                          <p:attrName>ppt_w</p:attrName>
                                        </p:attrNameLst>
                                      </p:cBhvr>
                                      <p:tavLst>
                                        <p:tav tm="0">
                                          <p:val>
                                            <p:strVal val="ppt_w"/>
                                          </p:val>
                                        </p:tav>
                                        <p:tav tm="100000">
                                          <p:val>
                                            <p:fltVal val="0"/>
                                          </p:val>
                                        </p:tav>
                                      </p:tavLst>
                                    </p:anim>
                                    <p:anim calcmode="lin" valueType="num">
                                      <p:cBhvr>
                                        <p:cTn id="72" dur="1000"/>
                                        <p:tgtEl>
                                          <p:spTgt spid="14"/>
                                        </p:tgtEl>
                                        <p:attrNameLst>
                                          <p:attrName>ppt_h</p:attrName>
                                        </p:attrNameLst>
                                      </p:cBhvr>
                                      <p:tavLst>
                                        <p:tav tm="0">
                                          <p:val>
                                            <p:strVal val="ppt_h"/>
                                          </p:val>
                                        </p:tav>
                                        <p:tav tm="100000">
                                          <p:val>
                                            <p:fltVal val="0"/>
                                          </p:val>
                                        </p:tav>
                                      </p:tavLst>
                                    </p:anim>
                                    <p:animEffect transition="out" filter="fade">
                                      <p:cBhvr>
                                        <p:cTn id="73" dur="1000"/>
                                        <p:tgtEl>
                                          <p:spTgt spid="14"/>
                                        </p:tgtEl>
                                      </p:cBhvr>
                                    </p:animEffect>
                                    <p:set>
                                      <p:cBhvr>
                                        <p:cTn id="7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5E-6 0 L 0.05001 -0.22068 " pathEditMode="relative" rAng="0" ptsTypes="AA">
                                      <p:cBhvr>
                                        <p:cTn id="79" dur="1000" fill="hold"/>
                                        <p:tgtEl>
                                          <p:spTgt spid="19"/>
                                        </p:tgtEl>
                                        <p:attrNameLst>
                                          <p:attrName>ppt_x</p:attrName>
                                          <p:attrName>ppt_y</p:attrName>
                                        </p:attrNameLst>
                                      </p:cBhvr>
                                      <p:rCtr x="2500" y="-11049"/>
                                    </p:animMotion>
                                  </p:childTnLst>
                                </p:cTn>
                              </p:par>
                              <p:par>
                                <p:cTn id="80" presetID="53" presetClass="exit" presetSubtype="32" fill="hold" nodeType="withEffect">
                                  <p:stCondLst>
                                    <p:cond delay="300"/>
                                  </p:stCondLst>
                                  <p:childTnLst>
                                    <p:anim calcmode="lin" valueType="num">
                                      <p:cBhvr>
                                        <p:cTn id="81" dur="1000"/>
                                        <p:tgtEl>
                                          <p:spTgt spid="19"/>
                                        </p:tgtEl>
                                        <p:attrNameLst>
                                          <p:attrName>ppt_w</p:attrName>
                                        </p:attrNameLst>
                                      </p:cBhvr>
                                      <p:tavLst>
                                        <p:tav tm="0">
                                          <p:val>
                                            <p:strVal val="ppt_w"/>
                                          </p:val>
                                        </p:tav>
                                        <p:tav tm="100000">
                                          <p:val>
                                            <p:fltVal val="0"/>
                                          </p:val>
                                        </p:tav>
                                      </p:tavLst>
                                    </p:anim>
                                    <p:anim calcmode="lin" valueType="num">
                                      <p:cBhvr>
                                        <p:cTn id="82" dur="1000"/>
                                        <p:tgtEl>
                                          <p:spTgt spid="19"/>
                                        </p:tgtEl>
                                        <p:attrNameLst>
                                          <p:attrName>ppt_h</p:attrName>
                                        </p:attrNameLst>
                                      </p:cBhvr>
                                      <p:tavLst>
                                        <p:tav tm="0">
                                          <p:val>
                                            <p:strVal val="ppt_h"/>
                                          </p:val>
                                        </p:tav>
                                        <p:tav tm="100000">
                                          <p:val>
                                            <p:fltVal val="0"/>
                                          </p:val>
                                        </p:tav>
                                      </p:tavLst>
                                    </p:anim>
                                    <p:animEffect transition="out" filter="fade">
                                      <p:cBhvr>
                                        <p:cTn id="83" dur="1000"/>
                                        <p:tgtEl>
                                          <p:spTgt spid="19"/>
                                        </p:tgtEl>
                                      </p:cBhvr>
                                    </p:animEffect>
                                    <p:set>
                                      <p:cBhvr>
                                        <p:cTn id="84" dur="1" fill="hold">
                                          <p:stCondLst>
                                            <p:cond delay="999"/>
                                          </p:stCondLst>
                                        </p:cTn>
                                        <p:tgtEl>
                                          <p:spTgt spid="19"/>
                                        </p:tgtEl>
                                        <p:attrNameLst>
                                          <p:attrName>style.visibility</p:attrName>
                                        </p:attrNameLst>
                                      </p:cBhvr>
                                      <p:to>
                                        <p:strVal val="hidden"/>
                                      </p:to>
                                    </p:set>
                                  </p:childTnLst>
                                </p:cTn>
                              </p:par>
                            </p:childTnLst>
                          </p:cTn>
                        </p:par>
                        <p:par>
                          <p:cTn id="85" fill="hold">
                            <p:stCondLst>
                              <p:cond delay="1300"/>
                            </p:stCondLst>
                            <p:childTnLst>
                              <p:par>
                                <p:cTn id="86" presetID="42" presetClass="path" presetSubtype="0" accel="50000" decel="50000" fill="hold" nodeType="afterEffect">
                                  <p:stCondLst>
                                    <p:cond delay="0"/>
                                  </p:stCondLst>
                                  <p:childTnLst>
                                    <p:animMotion origin="layout" path="M -1.38889E-6 -1.97531E-6 L -0.33212 -0.13734 " pathEditMode="relative" rAng="0" ptsTypes="AA">
                                      <p:cBhvr>
                                        <p:cTn id="87" dur="1000" fill="hold"/>
                                        <p:tgtEl>
                                          <p:spTgt spid="21"/>
                                        </p:tgtEl>
                                        <p:attrNameLst>
                                          <p:attrName>ppt_x</p:attrName>
                                          <p:attrName>ppt_y</p:attrName>
                                        </p:attrNameLst>
                                      </p:cBhvr>
                                      <p:rCtr x="-16615" y="-6883"/>
                                    </p:animMotion>
                                  </p:childTnLst>
                                </p:cTn>
                              </p:par>
                              <p:par>
                                <p:cTn id="88" presetID="53" presetClass="exit" presetSubtype="32" fill="hold" nodeType="withEffect">
                                  <p:stCondLst>
                                    <p:cond delay="400"/>
                                  </p:stCondLst>
                                  <p:childTnLst>
                                    <p:anim calcmode="lin" valueType="num">
                                      <p:cBhvr>
                                        <p:cTn id="89" dur="1000"/>
                                        <p:tgtEl>
                                          <p:spTgt spid="21"/>
                                        </p:tgtEl>
                                        <p:attrNameLst>
                                          <p:attrName>ppt_w</p:attrName>
                                        </p:attrNameLst>
                                      </p:cBhvr>
                                      <p:tavLst>
                                        <p:tav tm="0">
                                          <p:val>
                                            <p:strVal val="ppt_w"/>
                                          </p:val>
                                        </p:tav>
                                        <p:tav tm="100000">
                                          <p:val>
                                            <p:fltVal val="0"/>
                                          </p:val>
                                        </p:tav>
                                      </p:tavLst>
                                    </p:anim>
                                    <p:anim calcmode="lin" valueType="num">
                                      <p:cBhvr>
                                        <p:cTn id="90" dur="1000"/>
                                        <p:tgtEl>
                                          <p:spTgt spid="21"/>
                                        </p:tgtEl>
                                        <p:attrNameLst>
                                          <p:attrName>ppt_h</p:attrName>
                                        </p:attrNameLst>
                                      </p:cBhvr>
                                      <p:tavLst>
                                        <p:tav tm="0">
                                          <p:val>
                                            <p:strVal val="ppt_h"/>
                                          </p:val>
                                        </p:tav>
                                        <p:tav tm="100000">
                                          <p:val>
                                            <p:fltVal val="0"/>
                                          </p:val>
                                        </p:tav>
                                      </p:tavLst>
                                    </p:anim>
                                    <p:animEffect transition="out" filter="fade">
                                      <p:cBhvr>
                                        <p:cTn id="91" dur="1000"/>
                                        <p:tgtEl>
                                          <p:spTgt spid="21"/>
                                        </p:tgtEl>
                                      </p:cBhvr>
                                    </p:animEffect>
                                    <p:set>
                                      <p:cBhvr>
                                        <p:cTn id="92" dur="1" fill="hold">
                                          <p:stCondLst>
                                            <p:cond delay="999"/>
                                          </p:stCondLst>
                                        </p:cTn>
                                        <p:tgtEl>
                                          <p:spTgt spid="21"/>
                                        </p:tgtEl>
                                        <p:attrNameLst>
                                          <p:attrName>style.visibility</p:attrName>
                                        </p:attrNameLst>
                                      </p:cBhvr>
                                      <p:to>
                                        <p:strVal val="hidden"/>
                                      </p:to>
                                    </p:set>
                                  </p:childTnLst>
                                </p:cTn>
                              </p:par>
                            </p:childTnLst>
                          </p:cTn>
                        </p:par>
                        <p:par>
                          <p:cTn id="93" fill="hold">
                            <p:stCondLst>
                              <p:cond delay="2700"/>
                            </p:stCondLst>
                            <p:childTnLst>
                              <p:par>
                                <p:cTn id="94" presetID="42" presetClass="path" presetSubtype="0" accel="50000" decel="50000" fill="hold" nodeType="afterEffect">
                                  <p:stCondLst>
                                    <p:cond delay="0"/>
                                  </p:stCondLst>
                                  <p:childTnLst>
                                    <p:animMotion origin="layout" path="M -3.33333E-6 1.60494E-6 L -0.60416 -0.15494 " pathEditMode="relative" rAng="0" ptsTypes="AA">
                                      <p:cBhvr>
                                        <p:cTn id="95" dur="1000" fill="hold"/>
                                        <p:tgtEl>
                                          <p:spTgt spid="20"/>
                                        </p:tgtEl>
                                        <p:attrNameLst>
                                          <p:attrName>ppt_x</p:attrName>
                                          <p:attrName>ppt_y</p:attrName>
                                        </p:attrNameLst>
                                      </p:cBhvr>
                                      <p:rCtr x="-30208" y="-7747"/>
                                    </p:animMotion>
                                  </p:childTnLst>
                                </p:cTn>
                              </p:par>
                              <p:par>
                                <p:cTn id="96" presetID="53" presetClass="exit" presetSubtype="32" fill="hold" nodeType="withEffect">
                                  <p:stCondLst>
                                    <p:cond delay="400"/>
                                  </p:stCondLst>
                                  <p:childTnLst>
                                    <p:anim calcmode="lin" valueType="num">
                                      <p:cBhvr>
                                        <p:cTn id="97" dur="1000"/>
                                        <p:tgtEl>
                                          <p:spTgt spid="20"/>
                                        </p:tgtEl>
                                        <p:attrNameLst>
                                          <p:attrName>ppt_w</p:attrName>
                                        </p:attrNameLst>
                                      </p:cBhvr>
                                      <p:tavLst>
                                        <p:tav tm="0">
                                          <p:val>
                                            <p:strVal val="ppt_w"/>
                                          </p:val>
                                        </p:tav>
                                        <p:tav tm="100000">
                                          <p:val>
                                            <p:fltVal val="0"/>
                                          </p:val>
                                        </p:tav>
                                      </p:tavLst>
                                    </p:anim>
                                    <p:anim calcmode="lin" valueType="num">
                                      <p:cBhvr>
                                        <p:cTn id="98" dur="1000"/>
                                        <p:tgtEl>
                                          <p:spTgt spid="20"/>
                                        </p:tgtEl>
                                        <p:attrNameLst>
                                          <p:attrName>ppt_h</p:attrName>
                                        </p:attrNameLst>
                                      </p:cBhvr>
                                      <p:tavLst>
                                        <p:tav tm="0">
                                          <p:val>
                                            <p:strVal val="ppt_h"/>
                                          </p:val>
                                        </p:tav>
                                        <p:tav tm="100000">
                                          <p:val>
                                            <p:fltVal val="0"/>
                                          </p:val>
                                        </p:tav>
                                      </p:tavLst>
                                    </p:anim>
                                    <p:animEffect transition="out" filter="fade">
                                      <p:cBhvr>
                                        <p:cTn id="99" dur="1000"/>
                                        <p:tgtEl>
                                          <p:spTgt spid="20"/>
                                        </p:tgtEl>
                                      </p:cBhvr>
                                    </p:animEffect>
                                    <p:set>
                                      <p:cBhvr>
                                        <p:cTn id="10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6113FB51-ABAD-44A0-8A3D-C38B60C0CBB2}"/>
              </a:ext>
            </a:extLst>
          </p:cNvPr>
          <p:cNvSpPr/>
          <p:nvPr/>
        </p:nvSpPr>
        <p:spPr>
          <a:xfrm>
            <a:off x="2311711" y="133350"/>
            <a:ext cx="5074444" cy="1513284"/>
          </a:xfrm>
          <a:prstGeom prst="cloudCallout">
            <a:avLst>
              <a:gd name="adj1" fmla="val -43664"/>
              <a:gd name="adj2" fmla="val 570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nvGrpSpPr>
          <p:cNvPr id="6155" name="Group 1">
            <a:extLst>
              <a:ext uri="{FF2B5EF4-FFF2-40B4-BE49-F238E27FC236}">
                <a16:creationId xmlns:a16="http://schemas.microsoft.com/office/drawing/2014/main" id="{AF284903-2BF5-4A52-9422-FE88C2E6CE22}"/>
              </a:ext>
            </a:extLst>
          </p:cNvPr>
          <p:cNvGrpSpPr>
            <a:grpSpLocks/>
          </p:cNvGrpSpPr>
          <p:nvPr/>
        </p:nvGrpSpPr>
        <p:grpSpPr bwMode="auto">
          <a:xfrm>
            <a:off x="3266594" y="260747"/>
            <a:ext cx="3169442" cy="1246495"/>
            <a:chOff x="3712231" y="449376"/>
            <a:chExt cx="4079952" cy="1662863"/>
          </a:xfrm>
        </p:grpSpPr>
        <p:sp>
          <p:nvSpPr>
            <p:cNvPr id="6170" name="Text Box 16">
              <a:extLst>
                <a:ext uri="{FF2B5EF4-FFF2-40B4-BE49-F238E27FC236}">
                  <a16:creationId xmlns:a16="http://schemas.microsoft.com/office/drawing/2014/main" id="{8A4372A1-EE64-4B89-A8F7-3973B1ED713A}"/>
                </a:ext>
              </a:extLst>
            </p:cNvPr>
            <p:cNvSpPr txBox="1">
              <a:spLocks noChangeArrowheads="1"/>
            </p:cNvSpPr>
            <p:nvPr/>
          </p:nvSpPr>
          <p:spPr bwMode="auto">
            <a:xfrm>
              <a:off x="4428132" y="677864"/>
              <a:ext cx="1435463" cy="89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750" b="1">
                  <a:latin typeface="Times New Roman" panose="02020603050405020304" pitchFamily="18" charset="0"/>
                  <a:cs typeface="Times New Roman" panose="02020603050405020304" pitchFamily="18" charset="0"/>
                </a:rPr>
                <a:t>km</a:t>
              </a:r>
              <a:r>
                <a:rPr lang="en-US" altLang="vi-VN" sz="3750" b="1" baseline="30000">
                  <a:latin typeface="Times New Roman" panose="02020603050405020304" pitchFamily="18" charset="0"/>
                  <a:cs typeface="Times New Roman" panose="02020603050405020304" pitchFamily="18" charset="0"/>
                </a:rPr>
                <a:t>2</a:t>
              </a:r>
              <a:endParaRPr lang="en-US" altLang="vi-VN" sz="3750" b="1">
                <a:latin typeface="Times New Roman" panose="02020603050405020304" pitchFamily="18" charset="0"/>
                <a:cs typeface="Times New Roman" panose="02020603050405020304" pitchFamily="18" charset="0"/>
              </a:endParaRPr>
            </a:p>
          </p:txBody>
        </p:sp>
        <p:grpSp>
          <p:nvGrpSpPr>
            <p:cNvPr id="6171" name="Group 14">
              <a:extLst>
                <a:ext uri="{FF2B5EF4-FFF2-40B4-BE49-F238E27FC236}">
                  <a16:creationId xmlns:a16="http://schemas.microsoft.com/office/drawing/2014/main" id="{13D3768A-0C27-4894-A586-561B93A8299B}"/>
                </a:ext>
              </a:extLst>
            </p:cNvPr>
            <p:cNvGrpSpPr>
              <a:grpSpLocks/>
            </p:cNvGrpSpPr>
            <p:nvPr/>
          </p:nvGrpSpPr>
          <p:grpSpPr bwMode="auto">
            <a:xfrm>
              <a:off x="3712231" y="449376"/>
              <a:ext cx="602324" cy="1662863"/>
              <a:chOff x="2130422" y="5162553"/>
              <a:chExt cx="602078" cy="1663023"/>
            </a:xfrm>
          </p:grpSpPr>
          <p:sp>
            <p:nvSpPr>
              <p:cNvPr id="6173" name="Text Box 53">
                <a:extLst>
                  <a:ext uri="{FF2B5EF4-FFF2-40B4-BE49-F238E27FC236}">
                    <a16:creationId xmlns:a16="http://schemas.microsoft.com/office/drawing/2014/main" id="{D9E1FA36-3438-456C-911B-6C675241F3A3}"/>
                  </a:ext>
                </a:extLst>
              </p:cNvPr>
              <p:cNvSpPr txBox="1">
                <a:spLocks noChangeArrowheads="1"/>
              </p:cNvSpPr>
              <p:nvPr/>
            </p:nvSpPr>
            <p:spPr bwMode="auto">
              <a:xfrm>
                <a:off x="2185481" y="5162553"/>
                <a:ext cx="547019" cy="166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50" b="1">
                    <a:latin typeface="Times New Roman" panose="02020603050405020304" pitchFamily="18" charset="0"/>
                    <a:cs typeface="Times New Roman" panose="02020603050405020304" pitchFamily="18" charset="0"/>
                  </a:rPr>
                  <a:t>3</a:t>
                </a:r>
              </a:p>
              <a:p>
                <a:pPr algn="ctr" eaLnBrk="1" hangingPunct="1"/>
                <a:r>
                  <a:rPr lang="en-US" altLang="en-US" sz="3750" b="1">
                    <a:latin typeface="Times New Roman" panose="02020603050405020304" pitchFamily="18" charset="0"/>
                    <a:cs typeface="Times New Roman" panose="02020603050405020304" pitchFamily="18" charset="0"/>
                  </a:rPr>
                  <a:t>4</a:t>
                </a:r>
              </a:p>
            </p:txBody>
          </p:sp>
          <p:sp>
            <p:nvSpPr>
              <p:cNvPr id="17" name="Line 54">
                <a:extLst>
                  <a:ext uri="{FF2B5EF4-FFF2-40B4-BE49-F238E27FC236}">
                    <a16:creationId xmlns:a16="http://schemas.microsoft.com/office/drawing/2014/main" id="{49643B49-0656-4785-9F0E-03EB1EB4C0EE}"/>
                  </a:ext>
                </a:extLst>
              </p:cNvPr>
              <p:cNvSpPr>
                <a:spLocks noChangeShapeType="1"/>
              </p:cNvSpPr>
              <p:nvPr/>
            </p:nvSpPr>
            <p:spPr bwMode="auto">
              <a:xfrm>
                <a:off x="2130422" y="5955207"/>
                <a:ext cx="577578"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3750"/>
              </a:p>
            </p:txBody>
          </p:sp>
        </p:grpSp>
        <p:sp>
          <p:nvSpPr>
            <p:cNvPr id="6172" name="Text Box 16">
              <a:extLst>
                <a:ext uri="{FF2B5EF4-FFF2-40B4-BE49-F238E27FC236}">
                  <a16:creationId xmlns:a16="http://schemas.microsoft.com/office/drawing/2014/main" id="{5E01C7DF-C468-4376-9A43-3F84EE7D9C32}"/>
                </a:ext>
              </a:extLst>
            </p:cNvPr>
            <p:cNvSpPr txBox="1">
              <a:spLocks noChangeArrowheads="1"/>
            </p:cNvSpPr>
            <p:nvPr/>
          </p:nvSpPr>
          <p:spPr bwMode="auto">
            <a:xfrm>
              <a:off x="5599623" y="677863"/>
              <a:ext cx="2192560" cy="89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750" b="1">
                  <a:latin typeface="Times New Roman" panose="02020603050405020304" pitchFamily="18" charset="0"/>
                  <a:cs typeface="Times New Roman" panose="02020603050405020304" pitchFamily="18" charset="0"/>
                </a:rPr>
                <a:t>= … ha </a:t>
              </a:r>
            </a:p>
          </p:txBody>
        </p:sp>
      </p:grpSp>
      <p:sp>
        <p:nvSpPr>
          <p:cNvPr id="19" name="TextBox 18">
            <a:extLst>
              <a:ext uri="{FF2B5EF4-FFF2-40B4-BE49-F238E27FC236}">
                <a16:creationId xmlns:a16="http://schemas.microsoft.com/office/drawing/2014/main" id="{D0B73CF1-FCCF-4713-846B-0904E55382C8}"/>
              </a:ext>
            </a:extLst>
          </p:cNvPr>
          <p:cNvSpPr txBox="1"/>
          <p:nvPr/>
        </p:nvSpPr>
        <p:spPr>
          <a:xfrm>
            <a:off x="2273015" y="2867693"/>
            <a:ext cx="2062761" cy="61170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B. 100</a:t>
            </a:r>
          </a:p>
        </p:txBody>
      </p:sp>
      <p:sp>
        <p:nvSpPr>
          <p:cNvPr id="20" name="TextBox 19">
            <a:extLst>
              <a:ext uri="{FF2B5EF4-FFF2-40B4-BE49-F238E27FC236}">
                <a16:creationId xmlns:a16="http://schemas.microsoft.com/office/drawing/2014/main" id="{884DF334-8BA6-4C0D-8527-72B0A1D54176}"/>
              </a:ext>
            </a:extLst>
          </p:cNvPr>
          <p:cNvSpPr txBox="1"/>
          <p:nvPr/>
        </p:nvSpPr>
        <p:spPr>
          <a:xfrm>
            <a:off x="6225184" y="2065646"/>
            <a:ext cx="1313260" cy="61170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3375" b="1" dirty="0">
                <a:latin typeface="Times New Roman" pitchFamily="18" charset="0"/>
                <a:cs typeface="Times New Roman" pitchFamily="18" charset="0"/>
              </a:rPr>
              <a:t>C</a:t>
            </a:r>
            <a:r>
              <a:rPr lang="en-US" sz="3375" b="1">
                <a:latin typeface="Times New Roman" pitchFamily="18" charset="0"/>
                <a:cs typeface="Times New Roman" pitchFamily="18" charset="0"/>
              </a:rPr>
              <a:t>. 75 </a:t>
            </a:r>
            <a:endParaRPr lang="en-US" sz="3375" b="1"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06ECE5D1-DEB1-4621-9B0B-A6FFB1415178}"/>
              </a:ext>
            </a:extLst>
          </p:cNvPr>
          <p:cNvSpPr txBox="1"/>
          <p:nvPr/>
        </p:nvSpPr>
        <p:spPr>
          <a:xfrm>
            <a:off x="2273015" y="2087137"/>
            <a:ext cx="1662113" cy="61170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3375" b="1" dirty="0">
                <a:latin typeface="Times New Roman" pitchFamily="18" charset="0"/>
                <a:cs typeface="Times New Roman" pitchFamily="18" charset="0"/>
              </a:rPr>
              <a:t>A</a:t>
            </a:r>
            <a:r>
              <a:rPr lang="en-US" sz="3375" b="1">
                <a:latin typeface="Times New Roman" pitchFamily="18" charset="0"/>
                <a:cs typeface="Times New Roman" pitchFamily="18" charset="0"/>
              </a:rPr>
              <a:t>. 50 </a:t>
            </a:r>
            <a:endParaRPr lang="en-US" sz="3375" b="1" dirty="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D09A9076-18DA-450E-8742-FC29E217F05F}"/>
              </a:ext>
            </a:extLst>
          </p:cNvPr>
          <p:cNvSpPr txBox="1"/>
          <p:nvPr/>
        </p:nvSpPr>
        <p:spPr>
          <a:xfrm>
            <a:off x="6225185" y="2969330"/>
            <a:ext cx="1547216" cy="61170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D</a:t>
            </a:r>
            <a:r>
              <a:rPr lang="en-US" sz="3375" b="1">
                <a:latin typeface="Times New Roman" pitchFamily="18" charset="0"/>
                <a:cs typeface="Times New Roman" pitchFamily="18" charset="0"/>
              </a:rPr>
              <a:t>. 150</a:t>
            </a:r>
            <a:endParaRPr lang="en-US" sz="3375" b="1" dirty="0">
              <a:latin typeface="Times New Roman" pitchFamily="18" charset="0"/>
              <a:cs typeface="Times New Roman" pitchFamily="18" charset="0"/>
            </a:endParaRPr>
          </a:p>
        </p:txBody>
      </p:sp>
      <p:sp>
        <p:nvSpPr>
          <p:cNvPr id="24" name="Text Box 23">
            <a:extLst>
              <a:ext uri="{FF2B5EF4-FFF2-40B4-BE49-F238E27FC236}">
                <a16:creationId xmlns:a16="http://schemas.microsoft.com/office/drawing/2014/main" id="{5977FC27-D9D7-4126-8871-CE315098ED9B}"/>
              </a:ext>
            </a:extLst>
          </p:cNvPr>
          <p:cNvSpPr txBox="1">
            <a:spLocks noChangeArrowheads="1"/>
          </p:cNvSpPr>
          <p:nvPr/>
        </p:nvSpPr>
        <p:spPr bwMode="auto">
          <a:xfrm>
            <a:off x="3216984" y="1996106"/>
            <a:ext cx="32638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solidFill>
                  <a:srgbClr val="FF0000"/>
                </a:solidFill>
                <a:latin typeface="Times New Roman" panose="02020603050405020304" pitchFamily="18" charset="0"/>
                <a:cs typeface="Times New Roman" panose="02020603050405020304" pitchFamily="18" charset="0"/>
              </a:rPr>
              <a:t>1 km</a:t>
            </a:r>
            <a:r>
              <a:rPr lang="en-US" altLang="vi-VN" sz="3000" b="1" baseline="30000">
                <a:solidFill>
                  <a:srgbClr val="FF0000"/>
                </a:solidFill>
                <a:latin typeface="Times New Roman" panose="02020603050405020304" pitchFamily="18" charset="0"/>
                <a:cs typeface="Times New Roman" panose="02020603050405020304" pitchFamily="18" charset="0"/>
              </a:rPr>
              <a:t>2</a:t>
            </a:r>
            <a:r>
              <a:rPr lang="en-US" altLang="vi-VN" sz="3000" b="1">
                <a:solidFill>
                  <a:srgbClr val="FF0000"/>
                </a:solidFill>
                <a:latin typeface="Times New Roman" panose="02020603050405020304" pitchFamily="18" charset="0"/>
                <a:cs typeface="Times New Roman" panose="02020603050405020304" pitchFamily="18" charset="0"/>
              </a:rPr>
              <a:t> = 100 ha </a:t>
            </a:r>
          </a:p>
        </p:txBody>
      </p:sp>
      <mc:AlternateContent xmlns:mc="http://schemas.openxmlformats.org/markup-compatibility/2006" xmlns:a14="http://schemas.microsoft.com/office/drawing/2010/main">
        <mc:Choice Requires="a14">
          <p:sp>
            <p:nvSpPr>
              <p:cNvPr id="6167" name="Text Box 23">
                <a:extLst>
                  <a:ext uri="{FF2B5EF4-FFF2-40B4-BE49-F238E27FC236}">
                    <a16:creationId xmlns:a16="http://schemas.microsoft.com/office/drawing/2014/main" id="{D57C77B4-A799-42FA-95B4-5BF7285A6E07}"/>
                  </a:ext>
                </a:extLst>
              </p:cNvPr>
              <p:cNvSpPr txBox="1">
                <a:spLocks noChangeArrowheads="1"/>
              </p:cNvSpPr>
              <p:nvPr/>
            </p:nvSpPr>
            <p:spPr bwMode="auto">
              <a:xfrm>
                <a:off x="3114232" y="2611129"/>
                <a:ext cx="4053966" cy="78874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3</m:t>
                        </m:r>
                      </m:num>
                      <m:den>
                        <m:r>
                          <a:rPr lang="en-US" sz="3200" b="0" i="1" smtClean="0">
                            <a:solidFill>
                              <a:srgbClr val="FF0000"/>
                            </a:solidFill>
                            <a:latin typeface="Cambria Math" panose="02040503050406030204" pitchFamily="18" charset="0"/>
                          </a:rPr>
                          <m:t>4</m:t>
                        </m:r>
                      </m:den>
                    </m:f>
                    <m:r>
                      <a:rPr lang="en-US" sz="3200" b="0" i="1" smtClean="0">
                        <a:solidFill>
                          <a:srgbClr val="FF0000"/>
                        </a:solidFill>
                        <a:latin typeface="Cambria Math" panose="02040503050406030204" pitchFamily="18" charset="0"/>
                      </a:rPr>
                      <m:t> </m:t>
                    </m:r>
                  </m:oMath>
                </a14:m>
                <a:r>
                  <a:rPr lang="en-US" altLang="vi-VN" sz="3000" b="1">
                    <a:solidFill>
                      <a:srgbClr val="FF0000"/>
                    </a:solidFill>
                    <a:latin typeface="Times New Roman" panose="02020603050405020304" pitchFamily="18" charset="0"/>
                    <a:cs typeface="Times New Roman" panose="02020603050405020304" pitchFamily="18" charset="0"/>
                  </a:rPr>
                  <a:t>km</a:t>
                </a:r>
                <a:r>
                  <a:rPr lang="en-US" altLang="vi-VN" sz="3000" b="1" baseline="30000">
                    <a:solidFill>
                      <a:srgbClr val="FF0000"/>
                    </a:solidFill>
                    <a:latin typeface="Times New Roman" panose="02020603050405020304" pitchFamily="18" charset="0"/>
                    <a:cs typeface="Times New Roman" panose="02020603050405020304" pitchFamily="18" charset="0"/>
                  </a:rPr>
                  <a:t>2</a:t>
                </a:r>
                <a:r>
                  <a:rPr lang="en-US" altLang="vi-VN" sz="3000" b="1">
                    <a:solidFill>
                      <a:srgbClr val="FF0000"/>
                    </a:solidFill>
                    <a:latin typeface="Times New Roman" panose="02020603050405020304" pitchFamily="18" charset="0"/>
                    <a:cs typeface="Times New Roman" panose="02020603050405020304" pitchFamily="18" charset="0"/>
                  </a:rPr>
                  <a:t> = 100 ha x</a:t>
                </a:r>
              </a:p>
            </p:txBody>
          </p:sp>
        </mc:Choice>
        <mc:Fallback xmlns="">
          <p:sp>
            <p:nvSpPr>
              <p:cNvPr id="6167" name="Text Box 23">
                <a:extLst>
                  <a:ext uri="{FF2B5EF4-FFF2-40B4-BE49-F238E27FC236}">
                    <a16:creationId xmlns:a16="http://schemas.microsoft.com/office/drawing/2014/main" id="{D57C77B4-A799-42FA-95B4-5BF7285A6E07}"/>
                  </a:ext>
                </a:extLst>
              </p:cNvPr>
              <p:cNvSpPr txBox="1">
                <a:spLocks noRot="1" noChangeAspect="1" noMove="1" noResize="1" noEditPoints="1" noAdjustHandles="1" noChangeArrowheads="1" noChangeShapeType="1" noTextEdit="1"/>
              </p:cNvSpPr>
              <p:nvPr/>
            </p:nvSpPr>
            <p:spPr bwMode="auto">
              <a:xfrm>
                <a:off x="3114232" y="2611129"/>
                <a:ext cx="4053966" cy="788742"/>
              </a:xfrm>
              <a:prstGeom prst="rect">
                <a:avLst/>
              </a:prstGeom>
              <a:blipFill>
                <a:blip r:embed="rId3"/>
                <a:stretch>
                  <a:fillRect b="-846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2" name="Text Box 23">
            <a:extLst>
              <a:ext uri="{FF2B5EF4-FFF2-40B4-BE49-F238E27FC236}">
                <a16:creationId xmlns:a16="http://schemas.microsoft.com/office/drawing/2014/main" id="{A72DBD06-97D3-420C-A2F5-BA2BD820113E}"/>
              </a:ext>
            </a:extLst>
          </p:cNvPr>
          <p:cNvSpPr txBox="1">
            <a:spLocks noChangeArrowheads="1"/>
          </p:cNvSpPr>
          <p:nvPr/>
        </p:nvSpPr>
        <p:spPr bwMode="auto">
          <a:xfrm>
            <a:off x="4206487" y="3460897"/>
            <a:ext cx="14311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solidFill>
                  <a:srgbClr val="FF0000"/>
                </a:solidFill>
                <a:latin typeface="Times New Roman" panose="02020603050405020304" pitchFamily="18" charset="0"/>
                <a:cs typeface="Times New Roman" panose="02020603050405020304" pitchFamily="18" charset="0"/>
              </a:rPr>
              <a:t>= 75 ha </a:t>
            </a:r>
          </a:p>
        </p:txBody>
      </p:sp>
      <p:sp>
        <p:nvSpPr>
          <p:cNvPr id="33" name="Text Box 23">
            <a:extLst>
              <a:ext uri="{FF2B5EF4-FFF2-40B4-BE49-F238E27FC236}">
                <a16:creationId xmlns:a16="http://schemas.microsoft.com/office/drawing/2014/main" id="{F41D7764-B569-4858-AF48-88F7056520E9}"/>
              </a:ext>
            </a:extLst>
          </p:cNvPr>
          <p:cNvSpPr txBox="1">
            <a:spLocks noChangeArrowheads="1"/>
          </p:cNvSpPr>
          <p:nvPr/>
        </p:nvSpPr>
        <p:spPr bwMode="auto">
          <a:xfrm>
            <a:off x="5081104" y="432196"/>
            <a:ext cx="860822"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750" b="1">
                <a:solidFill>
                  <a:srgbClr val="FF0000"/>
                </a:solidFill>
                <a:latin typeface="Times New Roman" panose="02020603050405020304" pitchFamily="18" charset="0"/>
                <a:cs typeface="Times New Roman" panose="02020603050405020304" pitchFamily="18" charset="0"/>
              </a:rPr>
              <a:t>75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70B3996-D1AF-4156-B3F0-3BA1939B470A}"/>
                  </a:ext>
                </a:extLst>
              </p:cNvPr>
              <p:cNvSpPr txBox="1"/>
              <p:nvPr/>
            </p:nvSpPr>
            <p:spPr>
              <a:xfrm>
                <a:off x="5584409" y="2677093"/>
                <a:ext cx="1143000" cy="7838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3</m:t>
                          </m:r>
                        </m:num>
                        <m:den>
                          <m:r>
                            <a:rPr lang="en-US" sz="2400" b="0" i="1" smtClean="0">
                              <a:solidFill>
                                <a:srgbClr val="FF0000"/>
                              </a:solidFill>
                              <a:latin typeface="Cambria Math" panose="02040503050406030204" pitchFamily="18" charset="0"/>
                            </a:rPr>
                            <m:t>4</m:t>
                          </m:r>
                        </m:den>
                      </m:f>
                    </m:oMath>
                  </m:oMathPara>
                </a14:m>
                <a:endParaRPr lang="en-US" sz="2400">
                  <a:solidFill>
                    <a:srgbClr val="FF0000"/>
                  </a:solidFill>
                </a:endParaRPr>
              </a:p>
            </p:txBody>
          </p:sp>
        </mc:Choice>
        <mc:Fallback xmlns="">
          <p:sp>
            <p:nvSpPr>
              <p:cNvPr id="2" name="TextBox 1">
                <a:extLst>
                  <a:ext uri="{FF2B5EF4-FFF2-40B4-BE49-F238E27FC236}">
                    <a16:creationId xmlns:a16="http://schemas.microsoft.com/office/drawing/2014/main" id="{970B3996-D1AF-4156-B3F0-3BA1939B470A}"/>
                  </a:ext>
                </a:extLst>
              </p:cNvPr>
              <p:cNvSpPr txBox="1">
                <a:spLocks noRot="1" noChangeAspect="1" noMove="1" noResize="1" noEditPoints="1" noAdjustHandles="1" noChangeArrowheads="1" noChangeShapeType="1" noTextEdit="1"/>
              </p:cNvSpPr>
              <p:nvPr/>
            </p:nvSpPr>
            <p:spPr>
              <a:xfrm>
                <a:off x="5584409" y="2677093"/>
                <a:ext cx="1143000" cy="783804"/>
              </a:xfrm>
              <a:prstGeom prst="rect">
                <a:avLst/>
              </a:prstGeom>
              <a:blipFill>
                <a:blip r:embed="rId4"/>
                <a:stretch>
                  <a:fillRect/>
                </a:stretch>
              </a:blipFill>
            </p:spPr>
            <p:txBody>
              <a:bodyPr/>
              <a:lstStyle/>
              <a:p>
                <a:r>
                  <a:rPr lang="en-US">
                    <a:noFill/>
                  </a:rPr>
                  <a:t> </a:t>
                </a:r>
              </a:p>
            </p:txBody>
          </p:sp>
        </mc:Fallback>
      </mc:AlternateContent>
      <p:pic>
        <p:nvPicPr>
          <p:cNvPr id="34" name="Picture 4" descr="Man Cartoon png download - 402*832 - Free Transparent National  Archaeological Museum png Download. - CleanPNG / KissPNG">
            <a:extLst>
              <a:ext uri="{FF2B5EF4-FFF2-40B4-BE49-F238E27FC236}">
                <a16:creationId xmlns:a16="http://schemas.microsoft.com/office/drawing/2014/main" id="{88C8593E-14FC-475F-8506-2D0B1CE0F83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349917" y="1147485"/>
            <a:ext cx="2265347" cy="3843020"/>
          </a:xfrm>
          <a:prstGeom prst="rect">
            <a:avLst/>
          </a:prstGeom>
          <a:noFill/>
          <a:extLst>
            <a:ext uri="{909E8E84-426E-40DD-AFC4-6F175D3DCCD1}">
              <a14:hiddenFill xmlns:a14="http://schemas.microsoft.com/office/drawing/2010/main">
                <a:solidFill>
                  <a:srgbClr val="FFFFFF"/>
                </a:solidFill>
              </a14:hiddenFill>
            </a:ext>
          </a:extLst>
        </p:spPr>
      </p:pic>
      <p:pic>
        <p:nvPicPr>
          <p:cNvPr id="38" name="Google Shape;869;p41">
            <a:hlinkClick r:id="rId7" action="ppaction://hlinksldjump"/>
            <a:extLst>
              <a:ext uri="{FF2B5EF4-FFF2-40B4-BE49-F238E27FC236}">
                <a16:creationId xmlns:a16="http://schemas.microsoft.com/office/drawing/2014/main" id="{018AF1EC-0226-4F22-B8F1-C0B0AD586CDD}"/>
              </a:ext>
            </a:extLst>
          </p:cNvPr>
          <p:cNvPicPr preferRelativeResize="0"/>
          <p:nvPr/>
        </p:nvPicPr>
        <p:blipFill rotWithShape="1">
          <a:blip r:embed="rId8">
            <a:alphaModFix/>
          </a:blip>
          <a:srcRect l="39988" t="1047" r="17194" b="1047"/>
          <a:stretch/>
        </p:blipFill>
        <p:spPr>
          <a:xfrm>
            <a:off x="7538444" y="2867693"/>
            <a:ext cx="1560336" cy="2299214"/>
          </a:xfrm>
          <a:prstGeom prst="rect">
            <a:avLst/>
          </a:prstGeom>
          <a:noFill/>
          <a:ln>
            <a:noFill/>
          </a:ln>
        </p:spPr>
      </p:pic>
      <p:pic>
        <p:nvPicPr>
          <p:cNvPr id="39" name="Google Shape;117;p26">
            <a:extLst>
              <a:ext uri="{FF2B5EF4-FFF2-40B4-BE49-F238E27FC236}">
                <a16:creationId xmlns:a16="http://schemas.microsoft.com/office/drawing/2014/main" id="{3DE7FE3C-BB31-4054-A861-418ECE30BEA4}"/>
              </a:ext>
            </a:extLst>
          </p:cNvPr>
          <p:cNvPicPr preferRelativeResize="0"/>
          <p:nvPr/>
        </p:nvPicPr>
        <p:blipFill>
          <a:blip r:embed="rId9">
            <a:alphaModFix/>
          </a:blip>
          <a:stretch>
            <a:fillRect/>
          </a:stretch>
        </p:blipFill>
        <p:spPr>
          <a:xfrm>
            <a:off x="-1438885" y="-857250"/>
            <a:ext cx="3216325" cy="2149201"/>
          </a:xfrm>
          <a:prstGeom prst="rect">
            <a:avLst/>
          </a:prstGeom>
          <a:noFill/>
          <a:ln>
            <a:noFill/>
          </a:ln>
        </p:spPr>
      </p:pic>
      <p:sp>
        <p:nvSpPr>
          <p:cNvPr id="3" name="TextBox 2">
            <a:extLst>
              <a:ext uri="{FF2B5EF4-FFF2-40B4-BE49-F238E27FC236}">
                <a16:creationId xmlns:a16="http://schemas.microsoft.com/office/drawing/2014/main" id="{F9D8B9E2-14F0-46E9-A3B0-7CC3807E2A31}"/>
              </a:ext>
            </a:extLst>
          </p:cNvPr>
          <p:cNvSpPr txBox="1"/>
          <p:nvPr/>
        </p:nvSpPr>
        <p:spPr>
          <a:xfrm>
            <a:off x="9601200" y="1315679"/>
            <a:ext cx="2454084" cy="738664"/>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Click nhân vật để ra đáp án, cick lần 2 để mất đáp án ra hướng dẫn</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6155"/>
                                        </p:tgtEl>
                                        <p:attrNameLst>
                                          <p:attrName>style.visibility</p:attrName>
                                        </p:attrNameLst>
                                      </p:cBhvr>
                                      <p:to>
                                        <p:strVal val="visible"/>
                                      </p:to>
                                    </p:set>
                                    <p:anim calcmode="lin" valueType="num">
                                      <p:cBhvr>
                                        <p:cTn id="17" dur="500" fill="hold"/>
                                        <p:tgtEl>
                                          <p:spTgt spid="6155"/>
                                        </p:tgtEl>
                                        <p:attrNameLst>
                                          <p:attrName>ppt_w</p:attrName>
                                        </p:attrNameLst>
                                      </p:cBhvr>
                                      <p:tavLst>
                                        <p:tav tm="0">
                                          <p:val>
                                            <p:fltVal val="0"/>
                                          </p:val>
                                        </p:tav>
                                        <p:tav tm="100000">
                                          <p:val>
                                            <p:strVal val="#ppt_w"/>
                                          </p:val>
                                        </p:tav>
                                      </p:tavLst>
                                    </p:anim>
                                    <p:anim calcmode="lin" valueType="num">
                                      <p:cBhvr>
                                        <p:cTn id="18" dur="500" fill="hold"/>
                                        <p:tgtEl>
                                          <p:spTgt spid="6155"/>
                                        </p:tgtEl>
                                        <p:attrNameLst>
                                          <p:attrName>ppt_h</p:attrName>
                                        </p:attrNameLst>
                                      </p:cBhvr>
                                      <p:tavLst>
                                        <p:tav tm="0">
                                          <p:val>
                                            <p:fltVal val="0"/>
                                          </p:val>
                                        </p:tav>
                                        <p:tav tm="100000">
                                          <p:val>
                                            <p:strVal val="#ppt_h"/>
                                          </p:val>
                                        </p:tav>
                                      </p:tavLst>
                                    </p:anim>
                                    <p:animEffect transition="in" filter="fade">
                                      <p:cBhvr>
                                        <p:cTn id="19" dur="500"/>
                                        <p:tgtEl>
                                          <p:spTgt spid="615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1"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500"/>
                            </p:stCondLst>
                            <p:childTnLst>
                              <p:par>
                                <p:cTn id="26" presetID="22" presetClass="entr" presetSubtype="8" fill="hold" grpId="1"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1000"/>
                            </p:stCondLst>
                            <p:childTnLst>
                              <p:par>
                                <p:cTn id="30" presetID="22" presetClass="entr" presetSubtype="8" fill="hold" grpId="3" nodeType="afterEffect">
                                  <p:stCondLst>
                                    <p:cond delay="0"/>
                                  </p:stCondLst>
                                  <p:iterate type="lt">
                                    <p:tmPct val="0"/>
                                  </p:iterate>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1500"/>
                            </p:stCondLst>
                            <p:childTnLst>
                              <p:par>
                                <p:cTn id="34" presetID="22" presetClass="entr" presetSubtype="8" fill="hold" grpId="1"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167"/>
                                        </p:tgtEl>
                                        <p:attrNameLst>
                                          <p:attrName>style.visibility</p:attrName>
                                        </p:attrNameLst>
                                      </p:cBhvr>
                                      <p:to>
                                        <p:strVal val="visible"/>
                                      </p:to>
                                    </p:set>
                                    <p:animEffect transition="in" filter="barn(inVertical)">
                                      <p:cBhvr>
                                        <p:cTn id="46" dur="500"/>
                                        <p:tgtEl>
                                          <p:spTgt spid="616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500" fill="hold"/>
                                        <p:tgtEl>
                                          <p:spTgt spid="33"/>
                                        </p:tgtEl>
                                        <p:attrNameLst>
                                          <p:attrName>ppt_w</p:attrName>
                                        </p:attrNameLst>
                                      </p:cBhvr>
                                      <p:tavLst>
                                        <p:tav tm="0">
                                          <p:val>
                                            <p:fltVal val="0"/>
                                          </p:val>
                                        </p:tav>
                                        <p:tav tm="100000">
                                          <p:val>
                                            <p:strVal val="#ppt_w"/>
                                          </p:val>
                                        </p:tav>
                                      </p:tavLst>
                                    </p:anim>
                                    <p:anim calcmode="lin" valueType="num">
                                      <p:cBhvr>
                                        <p:cTn id="60" dur="500" fill="hold"/>
                                        <p:tgtEl>
                                          <p:spTgt spid="33"/>
                                        </p:tgtEl>
                                        <p:attrNameLst>
                                          <p:attrName>ppt_h</p:attrName>
                                        </p:attrNameLst>
                                      </p:cBhvr>
                                      <p:tavLst>
                                        <p:tav tm="0">
                                          <p:val>
                                            <p:fltVal val="0"/>
                                          </p:val>
                                        </p:tav>
                                        <p:tav tm="100000">
                                          <p:val>
                                            <p:strVal val="#ppt_h"/>
                                          </p:val>
                                        </p:tav>
                                      </p:tavLst>
                                    </p:anim>
                                    <p:animEffect transition="in" filter="fade">
                                      <p:cBhvr>
                                        <p:cTn id="6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34"/>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grpId="0" nodeType="clickEffect">
                                  <p:stCondLst>
                                    <p:cond delay="0"/>
                                  </p:stCondLst>
                                  <p:childTnLst>
                                    <p:anim calcmode="lin" valueType="num">
                                      <p:cBhvr>
                                        <p:cTn id="66" dur="500"/>
                                        <p:tgtEl>
                                          <p:spTgt spid="21"/>
                                        </p:tgtEl>
                                        <p:attrNameLst>
                                          <p:attrName>ppt_w</p:attrName>
                                        </p:attrNameLst>
                                      </p:cBhvr>
                                      <p:tavLst>
                                        <p:tav tm="0">
                                          <p:val>
                                            <p:strVal val="ppt_w"/>
                                          </p:val>
                                        </p:tav>
                                        <p:tav tm="100000">
                                          <p:val>
                                            <p:fltVal val="0"/>
                                          </p:val>
                                        </p:tav>
                                      </p:tavLst>
                                    </p:anim>
                                    <p:anim calcmode="lin" valueType="num">
                                      <p:cBhvr>
                                        <p:cTn id="67" dur="500"/>
                                        <p:tgtEl>
                                          <p:spTgt spid="21"/>
                                        </p:tgtEl>
                                        <p:attrNameLst>
                                          <p:attrName>ppt_h</p:attrName>
                                        </p:attrNameLst>
                                      </p:cBhvr>
                                      <p:tavLst>
                                        <p:tav tm="0">
                                          <p:val>
                                            <p:strVal val="ppt_h"/>
                                          </p:val>
                                        </p:tav>
                                        <p:tav tm="100000">
                                          <p:val>
                                            <p:fltVal val="0"/>
                                          </p:val>
                                        </p:tav>
                                      </p:tavLst>
                                    </p:anim>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53" presetClass="exit" presetSubtype="32" fill="hold" grpId="0" nodeType="withEffect">
                                  <p:stCondLst>
                                    <p:cond delay="0"/>
                                  </p:stCondLst>
                                  <p:childTnLst>
                                    <p:anim calcmode="lin" valueType="num">
                                      <p:cBhvr>
                                        <p:cTn id="71" dur="500"/>
                                        <p:tgtEl>
                                          <p:spTgt spid="22"/>
                                        </p:tgtEl>
                                        <p:attrNameLst>
                                          <p:attrName>ppt_w</p:attrName>
                                        </p:attrNameLst>
                                      </p:cBhvr>
                                      <p:tavLst>
                                        <p:tav tm="0">
                                          <p:val>
                                            <p:strVal val="ppt_w"/>
                                          </p:val>
                                        </p:tav>
                                        <p:tav tm="100000">
                                          <p:val>
                                            <p:fltVal val="0"/>
                                          </p:val>
                                        </p:tav>
                                      </p:tavLst>
                                    </p:anim>
                                    <p:anim calcmode="lin" valueType="num">
                                      <p:cBhvr>
                                        <p:cTn id="72" dur="500"/>
                                        <p:tgtEl>
                                          <p:spTgt spid="22"/>
                                        </p:tgtEl>
                                        <p:attrNameLst>
                                          <p:attrName>ppt_h</p:attrName>
                                        </p:attrNameLst>
                                      </p:cBhvr>
                                      <p:tavLst>
                                        <p:tav tm="0">
                                          <p:val>
                                            <p:strVal val="ppt_h"/>
                                          </p:val>
                                        </p:tav>
                                        <p:tav tm="100000">
                                          <p:val>
                                            <p:fltVal val="0"/>
                                          </p:val>
                                        </p:tav>
                                      </p:tavLst>
                                    </p:anim>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6" presetClass="emph" presetSubtype="0" fill="hold" grpId="0" nodeType="withEffect">
                                  <p:stCondLst>
                                    <p:cond delay="0"/>
                                  </p:stCondLst>
                                  <p:iterate type="lt">
                                    <p:tmPct val="4000"/>
                                  </p:iterate>
                                  <p:childTnLst>
                                    <p:set>
                                      <p:cBhvr override="childStyle">
                                        <p:cTn id="76" dur="500" fill="hold"/>
                                        <p:tgtEl>
                                          <p:spTgt spid="20"/>
                                        </p:tgtEl>
                                        <p:attrNameLst>
                                          <p:attrName>style.color</p:attrName>
                                        </p:attrNameLst>
                                      </p:cBhvr>
                                      <p:to>
                                        <p:clrVal>
                                          <a:srgbClr val="FF0000"/>
                                        </p:clrVal>
                                      </p:to>
                                    </p:set>
                                    <p:set>
                                      <p:cBhvr>
                                        <p:cTn id="77" dur="500" fill="hold"/>
                                        <p:tgtEl>
                                          <p:spTgt spid="20"/>
                                        </p:tgtEl>
                                        <p:attrNameLst>
                                          <p:attrName>fillcolor</p:attrName>
                                        </p:attrNameLst>
                                      </p:cBhvr>
                                      <p:to>
                                        <p:clrVal>
                                          <a:srgbClr val="FF0000"/>
                                        </p:clrVal>
                                      </p:to>
                                    </p:set>
                                    <p:set>
                                      <p:cBhvr>
                                        <p:cTn id="78" dur="500" fill="hold"/>
                                        <p:tgtEl>
                                          <p:spTgt spid="20"/>
                                        </p:tgtEl>
                                        <p:attrNameLst>
                                          <p:attrName>fill.type</p:attrName>
                                        </p:attrNameLst>
                                      </p:cBhvr>
                                      <p:to>
                                        <p:strVal val="solid"/>
                                      </p:to>
                                    </p:set>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par>
                                <p:cTn id="79" presetID="42" presetClass="path" presetSubtype="0" accel="50000" decel="50000" fill="hold" grpId="1" nodeType="withEffect">
                                  <p:stCondLst>
                                    <p:cond delay="0"/>
                                  </p:stCondLst>
                                  <p:iterate type="lt">
                                    <p:tmPct val="0"/>
                                  </p:iterate>
                                  <p:childTnLst>
                                    <p:animMotion origin="layout" path="M -4.16667E-6 -1.11111E-6 L -0.24062 0.00216 " pathEditMode="relative" rAng="0" ptsTypes="AA">
                                      <p:cBhvr>
                                        <p:cTn id="80" dur="2000" fill="hold"/>
                                        <p:tgtEl>
                                          <p:spTgt spid="20"/>
                                        </p:tgtEl>
                                        <p:attrNameLst>
                                          <p:attrName>ppt_x</p:attrName>
                                          <p:attrName>ppt_y</p:attrName>
                                        </p:attrNameLst>
                                      </p:cBhvr>
                                      <p:rCtr x="-12031" y="93"/>
                                    </p:animMotion>
                                  </p:childTnLst>
                                </p:cTn>
                              </p:par>
                              <p:par>
                                <p:cTn id="81" presetID="53" presetClass="exit" presetSubtype="32" fill="hold" grpId="0" nodeType="withEffect">
                                  <p:stCondLst>
                                    <p:cond delay="0"/>
                                  </p:stCondLst>
                                  <p:childTnLst>
                                    <p:anim calcmode="lin" valueType="num">
                                      <p:cBhvr>
                                        <p:cTn id="82" dur="500"/>
                                        <p:tgtEl>
                                          <p:spTgt spid="19"/>
                                        </p:tgtEl>
                                        <p:attrNameLst>
                                          <p:attrName>ppt_w</p:attrName>
                                        </p:attrNameLst>
                                      </p:cBhvr>
                                      <p:tavLst>
                                        <p:tav tm="0">
                                          <p:val>
                                            <p:strVal val="ppt_w"/>
                                          </p:val>
                                        </p:tav>
                                        <p:tav tm="100000">
                                          <p:val>
                                            <p:fltVal val="0"/>
                                          </p:val>
                                        </p:tav>
                                      </p:tavLst>
                                    </p:anim>
                                    <p:anim calcmode="lin" valueType="num">
                                      <p:cBhvr>
                                        <p:cTn id="83" dur="500"/>
                                        <p:tgtEl>
                                          <p:spTgt spid="19"/>
                                        </p:tgtEl>
                                        <p:attrNameLst>
                                          <p:attrName>ppt_h</p:attrName>
                                        </p:attrNameLst>
                                      </p:cBhvr>
                                      <p:tavLst>
                                        <p:tav tm="0">
                                          <p:val>
                                            <p:strVal val="ppt_h"/>
                                          </p:val>
                                        </p:tav>
                                        <p:tav tm="100000">
                                          <p:val>
                                            <p:fltVal val="0"/>
                                          </p:val>
                                        </p:tav>
                                      </p:tavLst>
                                    </p:anim>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grpId="2" nodeType="clickEffect">
                                  <p:stCondLst>
                                    <p:cond delay="0"/>
                                  </p:stCondLst>
                                  <p:iterate type="lt">
                                    <p:tmPct val="0"/>
                                  </p:iterate>
                                  <p:childTnLst>
                                    <p:animEffect transition="out" filter="barn(inVertical)">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 grpId="0" animBg="1"/>
      <p:bldP spid="19" grpId="0"/>
      <p:bldP spid="19" grpId="1"/>
      <p:bldP spid="20" grpId="0"/>
      <p:bldP spid="20" grpId="1"/>
      <p:bldP spid="20" grpId="2"/>
      <p:bldP spid="20" grpId="3"/>
      <p:bldP spid="21" grpId="0"/>
      <p:bldP spid="21" grpId="1"/>
      <p:bldP spid="22" grpId="0"/>
      <p:bldP spid="22" grpId="1"/>
      <p:bldP spid="24" grpId="0"/>
      <p:bldP spid="6167" grpId="0"/>
      <p:bldP spid="32" grpId="0"/>
      <p:bldP spid="3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6113FB51-ABAD-44A0-8A3D-C38B60C0CBB2}"/>
              </a:ext>
            </a:extLst>
          </p:cNvPr>
          <p:cNvSpPr/>
          <p:nvPr/>
        </p:nvSpPr>
        <p:spPr>
          <a:xfrm>
            <a:off x="1752600" y="133350"/>
            <a:ext cx="5865739" cy="1624210"/>
          </a:xfrm>
          <a:prstGeom prst="cloudCallout">
            <a:avLst>
              <a:gd name="adj1" fmla="val -43664"/>
              <a:gd name="adj2" fmla="val 570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nvGrpSpPr>
          <p:cNvPr id="6155" name="Group 1">
            <a:extLst>
              <a:ext uri="{FF2B5EF4-FFF2-40B4-BE49-F238E27FC236}">
                <a16:creationId xmlns:a16="http://schemas.microsoft.com/office/drawing/2014/main" id="{AF284903-2BF5-4A52-9422-FE88C2E6CE22}"/>
              </a:ext>
            </a:extLst>
          </p:cNvPr>
          <p:cNvGrpSpPr>
            <a:grpSpLocks/>
          </p:cNvGrpSpPr>
          <p:nvPr/>
        </p:nvGrpSpPr>
        <p:grpSpPr bwMode="auto">
          <a:xfrm>
            <a:off x="2381476" y="555459"/>
            <a:ext cx="5236863" cy="692141"/>
            <a:chOff x="641724" y="842299"/>
            <a:chExt cx="6946113" cy="923338"/>
          </a:xfrm>
        </p:grpSpPr>
        <p:sp>
          <p:nvSpPr>
            <p:cNvPr id="6173" name="Text Box 53">
              <a:extLst>
                <a:ext uri="{FF2B5EF4-FFF2-40B4-BE49-F238E27FC236}">
                  <a16:creationId xmlns:a16="http://schemas.microsoft.com/office/drawing/2014/main" id="{D9E1FA36-3438-456C-911B-6C675241F3A3}"/>
                </a:ext>
              </a:extLst>
            </p:cNvPr>
            <p:cNvSpPr txBox="1">
              <a:spLocks noChangeArrowheads="1"/>
            </p:cNvSpPr>
            <p:nvPr/>
          </p:nvSpPr>
          <p:spPr bwMode="auto">
            <a:xfrm>
              <a:off x="641724" y="842299"/>
              <a:ext cx="3454729" cy="89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50" b="1">
                  <a:latin typeface="Times New Roman" panose="02020603050405020304" pitchFamily="18" charset="0"/>
                  <a:cs typeface="Times New Roman" panose="02020603050405020304" pitchFamily="18" charset="0"/>
                </a:rPr>
                <a:t>5km</a:t>
              </a:r>
              <a:r>
                <a:rPr lang="en-US" altLang="en-US" sz="3750" b="1" baseline="30000">
                  <a:latin typeface="Times New Roman" panose="02020603050405020304" pitchFamily="18" charset="0"/>
                  <a:cs typeface="Times New Roman" panose="02020603050405020304" pitchFamily="18" charset="0"/>
                </a:rPr>
                <a:t>2</a:t>
              </a:r>
              <a:r>
                <a:rPr lang="en-US" altLang="en-US" sz="3750" b="1">
                  <a:latin typeface="Times New Roman" panose="02020603050405020304" pitchFamily="18" charset="0"/>
                  <a:cs typeface="Times New Roman" panose="02020603050405020304" pitchFamily="18" charset="0"/>
                </a:rPr>
                <a:t> 72hm</a:t>
              </a:r>
              <a:r>
                <a:rPr lang="en-US" altLang="en-US" sz="3750" b="1" baseline="30000">
                  <a:latin typeface="Times New Roman" panose="02020603050405020304" pitchFamily="18" charset="0"/>
                  <a:cs typeface="Times New Roman" panose="02020603050405020304" pitchFamily="18" charset="0"/>
                </a:rPr>
                <a:t>2</a:t>
              </a:r>
              <a:endParaRPr lang="en-US" altLang="en-US" sz="3750" b="1">
                <a:latin typeface="Times New Roman" panose="02020603050405020304" pitchFamily="18" charset="0"/>
                <a:cs typeface="Times New Roman" panose="02020603050405020304" pitchFamily="18" charset="0"/>
              </a:endParaRPr>
            </a:p>
          </p:txBody>
        </p:sp>
        <p:sp>
          <p:nvSpPr>
            <p:cNvPr id="6172" name="Text Box 16">
              <a:extLst>
                <a:ext uri="{FF2B5EF4-FFF2-40B4-BE49-F238E27FC236}">
                  <a16:creationId xmlns:a16="http://schemas.microsoft.com/office/drawing/2014/main" id="{5E01C7DF-C468-4376-9A43-3F84EE7D9C32}"/>
                </a:ext>
              </a:extLst>
            </p:cNvPr>
            <p:cNvSpPr txBox="1">
              <a:spLocks noChangeArrowheads="1"/>
            </p:cNvSpPr>
            <p:nvPr/>
          </p:nvSpPr>
          <p:spPr bwMode="auto">
            <a:xfrm>
              <a:off x="3892107" y="872617"/>
              <a:ext cx="3695730" cy="89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750" b="1">
                  <a:latin typeface="Times New Roman" panose="02020603050405020304" pitchFamily="18" charset="0"/>
                  <a:cs typeface="Times New Roman" panose="02020603050405020304" pitchFamily="18" charset="0"/>
                </a:rPr>
                <a:t>= …....km</a:t>
              </a:r>
              <a:r>
                <a:rPr lang="en-US" altLang="vi-VN" sz="3750" b="1" baseline="30000">
                  <a:latin typeface="Times New Roman" panose="02020603050405020304" pitchFamily="18" charset="0"/>
                  <a:cs typeface="Times New Roman" panose="02020603050405020304" pitchFamily="18" charset="0"/>
                </a:rPr>
                <a:t>2</a:t>
              </a:r>
              <a:r>
                <a:rPr lang="en-US" altLang="vi-VN" sz="3750" b="1">
                  <a:latin typeface="Times New Roman" panose="02020603050405020304" pitchFamily="18"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0B73CF1-FCCF-4713-846B-0904E55382C8}"/>
                  </a:ext>
                </a:extLst>
              </p:cNvPr>
              <p:cNvSpPr txBox="1"/>
              <p:nvPr/>
            </p:nvSpPr>
            <p:spPr>
              <a:xfrm>
                <a:off x="6155909" y="2065387"/>
                <a:ext cx="2062761" cy="8753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C</a:t>
                </a:r>
                <a:r>
                  <a:rPr lang="en-US" sz="3375" b="1">
                    <a:latin typeface="Times New Roman" pitchFamily="18" charset="0"/>
                    <a:cs typeface="Times New Roman" pitchFamily="18" charset="0"/>
                  </a:rPr>
                  <a:t>. </a:t>
                </a:r>
                <a14:m>
                  <m:oMath xmlns:m="http://schemas.openxmlformats.org/officeDocument/2006/math">
                    <m:r>
                      <a:rPr lang="en-US" sz="3375" b="1">
                        <a:latin typeface="Cambria Math" panose="02040503050406030204" pitchFamily="18" charset="0"/>
                        <a:cs typeface="Times New Roman" pitchFamily="18" charset="0"/>
                      </a:rPr>
                      <m:t>𝟓</m:t>
                    </m:r>
                    <m:r>
                      <a:rPr lang="en-US" sz="3375" b="1" i="0" smtClean="0">
                        <a:latin typeface="Cambria Math" panose="02040503050406030204" pitchFamily="18" charset="0"/>
                        <a:cs typeface="Times New Roman" pitchFamily="18" charset="0"/>
                      </a:rPr>
                      <m:t>𝟕</m:t>
                    </m:r>
                    <m:f>
                      <m:fPr>
                        <m:ctrlPr>
                          <a:rPr lang="en-US" sz="3375" b="1" i="1">
                            <a:latin typeface="Cambria Math" panose="02040503050406030204" pitchFamily="18" charset="0"/>
                            <a:cs typeface="Times New Roman" pitchFamily="18" charset="0"/>
                          </a:rPr>
                        </m:ctrlPr>
                      </m:fPr>
                      <m:num>
                        <m:r>
                          <a:rPr lang="en-US" sz="3375" b="1" i="1" smtClean="0">
                            <a:latin typeface="Cambria Math" panose="02040503050406030204" pitchFamily="18" charset="0"/>
                            <a:cs typeface="Times New Roman" pitchFamily="18" charset="0"/>
                          </a:rPr>
                          <m:t>𝟐</m:t>
                        </m:r>
                      </m:num>
                      <m:den>
                        <m:r>
                          <a:rPr lang="en-US" sz="3375" b="1" i="1">
                            <a:latin typeface="Cambria Math" panose="02040503050406030204" pitchFamily="18" charset="0"/>
                            <a:cs typeface="Times New Roman" pitchFamily="18" charset="0"/>
                          </a:rPr>
                          <m:t>𝟏𝟎</m:t>
                        </m:r>
                      </m:den>
                    </m:f>
                  </m:oMath>
                </a14:m>
                <a:endParaRPr lang="en-US" sz="3375" b="1" dirty="0">
                  <a:latin typeface="Times New Roman" pitchFamily="18" charset="0"/>
                  <a:cs typeface="Times New Roman" pitchFamily="18" charset="0"/>
                </a:endParaRPr>
              </a:p>
            </p:txBody>
          </p:sp>
        </mc:Choice>
        <mc:Fallback xmlns="">
          <p:sp>
            <p:nvSpPr>
              <p:cNvPr id="19" name="TextBox 18">
                <a:extLst>
                  <a:ext uri="{FF2B5EF4-FFF2-40B4-BE49-F238E27FC236}">
                    <a16:creationId xmlns:a16="http://schemas.microsoft.com/office/drawing/2014/main" id="{D0B73CF1-FCCF-4713-846B-0904E55382C8}"/>
                  </a:ext>
                </a:extLst>
              </p:cNvPr>
              <p:cNvSpPr txBox="1">
                <a:spLocks noRot="1" noChangeAspect="1" noMove="1" noResize="1" noEditPoints="1" noAdjustHandles="1" noChangeArrowheads="1" noChangeShapeType="1" noTextEdit="1"/>
              </p:cNvSpPr>
              <p:nvPr/>
            </p:nvSpPr>
            <p:spPr>
              <a:xfrm>
                <a:off x="6155909" y="2065387"/>
                <a:ext cx="2062761" cy="875304"/>
              </a:xfrm>
              <a:prstGeom prst="rect">
                <a:avLst/>
              </a:prstGeom>
              <a:blipFill>
                <a:blip r:embed="rId3"/>
                <a:stretch>
                  <a:fillRect l="-8284" b="-629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84DF334-8BA6-4C0D-8527-72B0A1D54176}"/>
                  </a:ext>
                </a:extLst>
              </p:cNvPr>
              <p:cNvSpPr txBox="1"/>
              <p:nvPr/>
            </p:nvSpPr>
            <p:spPr>
              <a:xfrm>
                <a:off x="6099214" y="3055232"/>
                <a:ext cx="1519125" cy="84260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D</a:t>
                </a:r>
                <a:r>
                  <a:rPr lang="en-US" sz="3375" b="1">
                    <a:latin typeface="Times New Roman" pitchFamily="18" charset="0"/>
                    <a:cs typeface="Times New Roman" pitchFamily="18" charset="0"/>
                  </a:rPr>
                  <a:t>. 5</a:t>
                </a:r>
                <a14:m>
                  <m:oMath xmlns:m="http://schemas.openxmlformats.org/officeDocument/2006/math">
                    <m:f>
                      <m:fPr>
                        <m:ctrlPr>
                          <a:rPr lang="en-US" sz="3375" b="1" i="1" smtClean="0">
                            <a:latin typeface="Cambria Math" panose="02040503050406030204" pitchFamily="18" charset="0"/>
                            <a:cs typeface="Times New Roman" pitchFamily="18" charset="0"/>
                          </a:rPr>
                        </m:ctrlPr>
                      </m:fPr>
                      <m:num>
                        <m:r>
                          <a:rPr lang="en-US" sz="3375" b="1" i="1" smtClean="0">
                            <a:latin typeface="Cambria Math" panose="02040503050406030204" pitchFamily="18" charset="0"/>
                            <a:cs typeface="Times New Roman" pitchFamily="18" charset="0"/>
                          </a:rPr>
                          <m:t>𝟕𝟐</m:t>
                        </m:r>
                      </m:num>
                      <m:den>
                        <m:r>
                          <a:rPr lang="en-US" sz="3375" b="1" i="1" smtClean="0">
                            <a:latin typeface="Cambria Math" panose="02040503050406030204" pitchFamily="18" charset="0"/>
                            <a:cs typeface="Times New Roman" pitchFamily="18" charset="0"/>
                          </a:rPr>
                          <m:t>𝟏𝟎𝟎</m:t>
                        </m:r>
                      </m:den>
                    </m:f>
                  </m:oMath>
                </a14:m>
                <a:endParaRPr lang="en-US" sz="3375" b="1"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884DF334-8BA6-4C0D-8527-72B0A1D54176}"/>
                  </a:ext>
                </a:extLst>
              </p:cNvPr>
              <p:cNvSpPr txBox="1">
                <a:spLocks noRot="1" noChangeAspect="1" noMove="1" noResize="1" noEditPoints="1" noAdjustHandles="1" noChangeArrowheads="1" noChangeShapeType="1" noTextEdit="1"/>
              </p:cNvSpPr>
              <p:nvPr/>
            </p:nvSpPr>
            <p:spPr>
              <a:xfrm>
                <a:off x="6099214" y="3055232"/>
                <a:ext cx="1519125" cy="842603"/>
              </a:xfrm>
              <a:prstGeom prst="rect">
                <a:avLst/>
              </a:prstGeom>
              <a:blipFill>
                <a:blip r:embed="rId4"/>
                <a:stretch>
                  <a:fillRect l="-11245" b="-101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6ECE5D1-DEB1-4621-9B0B-A6FFB1415178}"/>
                  </a:ext>
                </a:extLst>
              </p:cNvPr>
              <p:cNvSpPr txBox="1"/>
              <p:nvPr/>
            </p:nvSpPr>
            <p:spPr>
              <a:xfrm>
                <a:off x="2450751" y="2098313"/>
                <a:ext cx="1662113" cy="83766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3375" b="1" dirty="0">
                    <a:latin typeface="Times New Roman" pitchFamily="18" charset="0"/>
                    <a:cs typeface="Times New Roman" pitchFamily="18" charset="0"/>
                  </a:rPr>
                  <a:t>A</a:t>
                </a:r>
                <a:r>
                  <a:rPr lang="en-US" sz="3375" b="1">
                    <a:latin typeface="Times New Roman" pitchFamily="18" charset="0"/>
                    <a:cs typeface="Times New Roman" pitchFamily="18" charset="0"/>
                  </a:rPr>
                  <a:t>. </a:t>
                </a:r>
                <a14:m>
                  <m:oMath xmlns:m="http://schemas.openxmlformats.org/officeDocument/2006/math">
                    <m:r>
                      <a:rPr lang="en-US" sz="3375" b="1" i="0" smtClean="0">
                        <a:latin typeface="Cambria Math" panose="02040503050406030204" pitchFamily="18" charset="0"/>
                        <a:cs typeface="Times New Roman" pitchFamily="18" charset="0"/>
                      </a:rPr>
                      <m:t>𝟓</m:t>
                    </m:r>
                    <m:f>
                      <m:fPr>
                        <m:ctrlPr>
                          <a:rPr lang="en-US" sz="3375" b="1" i="1" smtClean="0">
                            <a:latin typeface="Cambria Math" panose="02040503050406030204" pitchFamily="18" charset="0"/>
                            <a:cs typeface="Times New Roman" pitchFamily="18" charset="0"/>
                          </a:rPr>
                        </m:ctrlPr>
                      </m:fPr>
                      <m:num>
                        <m:r>
                          <a:rPr lang="en-US" sz="3375" b="1" i="1" smtClean="0">
                            <a:latin typeface="Cambria Math" panose="02040503050406030204" pitchFamily="18" charset="0"/>
                            <a:cs typeface="Times New Roman" pitchFamily="18" charset="0"/>
                          </a:rPr>
                          <m:t>𝟕𝟐</m:t>
                        </m:r>
                      </m:num>
                      <m:den>
                        <m:r>
                          <a:rPr lang="en-US" sz="3375" b="1" i="1" smtClean="0">
                            <a:latin typeface="Cambria Math" panose="02040503050406030204" pitchFamily="18" charset="0"/>
                            <a:cs typeface="Times New Roman" pitchFamily="18" charset="0"/>
                          </a:rPr>
                          <m:t>𝟏𝟎</m:t>
                        </m:r>
                      </m:den>
                    </m:f>
                  </m:oMath>
                </a14:m>
                <a:endParaRPr lang="en-US" sz="3375" b="1"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6ECE5D1-DEB1-4621-9B0B-A6FFB1415178}"/>
                  </a:ext>
                </a:extLst>
              </p:cNvPr>
              <p:cNvSpPr txBox="1">
                <a:spLocks noRot="1" noChangeAspect="1" noMove="1" noResize="1" noEditPoints="1" noAdjustHandles="1" noChangeArrowheads="1" noChangeShapeType="1" noTextEdit="1"/>
              </p:cNvSpPr>
              <p:nvPr/>
            </p:nvSpPr>
            <p:spPr>
              <a:xfrm>
                <a:off x="2450751" y="2098313"/>
                <a:ext cx="1662113" cy="837665"/>
              </a:xfrm>
              <a:prstGeom prst="rect">
                <a:avLst/>
              </a:prstGeom>
              <a:blipFill>
                <a:blip r:embed="rId5"/>
                <a:stretch>
                  <a:fillRect l="-9890" b="-101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09A9076-18DA-450E-8742-FC29E217F05F}"/>
                  </a:ext>
                </a:extLst>
              </p:cNvPr>
              <p:cNvSpPr txBox="1"/>
              <p:nvPr/>
            </p:nvSpPr>
            <p:spPr>
              <a:xfrm>
                <a:off x="2450751" y="3113436"/>
                <a:ext cx="2012937" cy="84260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B</a:t>
                </a:r>
                <a:r>
                  <a:rPr lang="en-US" sz="3375" b="1">
                    <a:latin typeface="Times New Roman" pitchFamily="18" charset="0"/>
                    <a:cs typeface="Times New Roman" pitchFamily="18" charset="0"/>
                  </a:rPr>
                  <a:t>. </a:t>
                </a:r>
                <a14:m>
                  <m:oMath xmlns:m="http://schemas.openxmlformats.org/officeDocument/2006/math">
                    <m:r>
                      <a:rPr lang="en-US" sz="3375" b="1">
                        <a:latin typeface="Cambria Math" panose="02040503050406030204" pitchFamily="18" charset="0"/>
                        <a:cs typeface="Times New Roman" pitchFamily="18" charset="0"/>
                      </a:rPr>
                      <m:t>𝟓𝟕</m:t>
                    </m:r>
                    <m:f>
                      <m:fPr>
                        <m:ctrlPr>
                          <a:rPr lang="en-US" sz="3375" b="1" i="1">
                            <a:latin typeface="Cambria Math" panose="02040503050406030204" pitchFamily="18" charset="0"/>
                            <a:cs typeface="Times New Roman" pitchFamily="18" charset="0"/>
                          </a:rPr>
                        </m:ctrlPr>
                      </m:fPr>
                      <m:num>
                        <m:r>
                          <a:rPr lang="en-US" sz="3375" b="1" i="1">
                            <a:latin typeface="Cambria Math" panose="02040503050406030204" pitchFamily="18" charset="0"/>
                            <a:cs typeface="Times New Roman" pitchFamily="18" charset="0"/>
                          </a:rPr>
                          <m:t>𝟐</m:t>
                        </m:r>
                      </m:num>
                      <m:den>
                        <m:r>
                          <a:rPr lang="en-US" sz="3375" b="1" i="1">
                            <a:latin typeface="Cambria Math" panose="02040503050406030204" pitchFamily="18" charset="0"/>
                            <a:cs typeface="Times New Roman" pitchFamily="18" charset="0"/>
                          </a:rPr>
                          <m:t>𝟏</m:t>
                        </m:r>
                        <m:r>
                          <a:rPr lang="en-US" sz="3375" b="1" i="1" smtClean="0">
                            <a:latin typeface="Cambria Math" panose="02040503050406030204" pitchFamily="18" charset="0"/>
                            <a:cs typeface="Times New Roman" pitchFamily="18" charset="0"/>
                          </a:rPr>
                          <m:t>𝟎</m:t>
                        </m:r>
                        <m:r>
                          <a:rPr lang="en-US" sz="3375" b="1" i="1">
                            <a:latin typeface="Cambria Math" panose="02040503050406030204" pitchFamily="18" charset="0"/>
                            <a:cs typeface="Times New Roman" pitchFamily="18" charset="0"/>
                          </a:rPr>
                          <m:t>𝟎</m:t>
                        </m:r>
                      </m:den>
                    </m:f>
                  </m:oMath>
                </a14:m>
                <a:endParaRPr lang="en-US" sz="3375" b="1"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D09A9076-18DA-450E-8742-FC29E217F05F}"/>
                  </a:ext>
                </a:extLst>
              </p:cNvPr>
              <p:cNvSpPr txBox="1">
                <a:spLocks noRot="1" noChangeAspect="1" noMove="1" noResize="1" noEditPoints="1" noAdjustHandles="1" noChangeArrowheads="1" noChangeShapeType="1" noTextEdit="1"/>
              </p:cNvSpPr>
              <p:nvPr/>
            </p:nvSpPr>
            <p:spPr>
              <a:xfrm>
                <a:off x="2450751" y="3113436"/>
                <a:ext cx="2012937" cy="842603"/>
              </a:xfrm>
              <a:prstGeom prst="rect">
                <a:avLst/>
              </a:prstGeom>
              <a:blipFill>
                <a:blip r:embed="rId6"/>
                <a:stretch>
                  <a:fillRect l="-8182" b="-101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B2C9C38-1C31-4E86-8672-9E2E5F9D02F5}"/>
                  </a:ext>
                </a:extLst>
              </p:cNvPr>
              <p:cNvSpPr txBox="1"/>
              <p:nvPr/>
            </p:nvSpPr>
            <p:spPr>
              <a:xfrm>
                <a:off x="5261681" y="384657"/>
                <a:ext cx="1219200" cy="803682"/>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5</a:t>
                </a:r>
                <a14:m>
                  <m:oMath xmlns:m="http://schemas.openxmlformats.org/officeDocument/2006/math">
                    <m:f>
                      <m:fPr>
                        <m:ctrlPr>
                          <a:rPr lang="en-US" sz="3200" b="1" i="1" smtClean="0">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rPr>
                          <m:t>𝟕𝟐</m:t>
                        </m:r>
                      </m:num>
                      <m:den>
                        <m:r>
                          <a:rPr lang="en-US" sz="3200" b="1" i="1" smtClean="0">
                            <a:solidFill>
                              <a:srgbClr val="FF0000"/>
                            </a:solidFill>
                            <a:latin typeface="Cambria Math" panose="02040503050406030204" pitchFamily="18" charset="0"/>
                          </a:rPr>
                          <m:t>𝟏𝟎𝟎</m:t>
                        </m:r>
                      </m:den>
                    </m:f>
                  </m:oMath>
                </a14:m>
                <a:endParaRPr lang="en-US" sz="32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FB2C9C38-1C31-4E86-8672-9E2E5F9D02F5}"/>
                  </a:ext>
                </a:extLst>
              </p:cNvPr>
              <p:cNvSpPr txBox="1">
                <a:spLocks noRot="1" noChangeAspect="1" noMove="1" noResize="1" noEditPoints="1" noAdjustHandles="1" noChangeArrowheads="1" noChangeShapeType="1" noTextEdit="1"/>
              </p:cNvSpPr>
              <p:nvPr/>
            </p:nvSpPr>
            <p:spPr>
              <a:xfrm>
                <a:off x="5261681" y="384657"/>
                <a:ext cx="1219200" cy="803682"/>
              </a:xfrm>
              <a:prstGeom prst="rect">
                <a:avLst/>
              </a:prstGeom>
              <a:blipFill>
                <a:blip r:embed="rId7"/>
                <a:stretch>
                  <a:fillRect l="-12500" b="-9848"/>
                </a:stretch>
              </a:blipFill>
            </p:spPr>
            <p:txBody>
              <a:bodyPr/>
              <a:lstStyle/>
              <a:p>
                <a:r>
                  <a:rPr lang="en-US">
                    <a:noFill/>
                  </a:rPr>
                  <a:t> </a:t>
                </a:r>
              </a:p>
            </p:txBody>
          </p:sp>
        </mc:Fallback>
      </mc:AlternateContent>
      <p:pic>
        <p:nvPicPr>
          <p:cNvPr id="23" name="Picture 6" descr="✓ archeoligist free vector eps, cdr, ai, svg vector illustration graphic art">
            <a:extLst>
              <a:ext uri="{FF2B5EF4-FFF2-40B4-BE49-F238E27FC236}">
                <a16:creationId xmlns:a16="http://schemas.microsoft.com/office/drawing/2014/main" id="{44AA6577-8D85-4B48-A283-A629FBBE6CD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45789" y1="23944" x2="45789" y2="23944"/>
                        <a14:backgroundMark x1="46316" y1="22887" x2="46316" y2="22887"/>
                        <a14:backgroundMark x1="46316" y1="22535" x2="45000" y2="33099"/>
                        <a14:backgroundMark x1="45263" y1="20070" x2="47105" y2="25704"/>
                      </a14:backgroundRemoval>
                    </a14:imgEffect>
                  </a14:imgLayer>
                </a14:imgProps>
              </a:ext>
              <a:ext uri="{28A0092B-C50C-407E-A947-70E740481C1C}">
                <a14:useLocalDpi xmlns:a14="http://schemas.microsoft.com/office/drawing/2010/main" val="0"/>
              </a:ext>
            </a:extLst>
          </a:blip>
          <a:srcRect l="45598"/>
          <a:stretch/>
        </p:blipFill>
        <p:spPr bwMode="auto">
          <a:xfrm>
            <a:off x="172413" y="1462303"/>
            <a:ext cx="2278338" cy="3302266"/>
          </a:xfrm>
          <a:prstGeom prst="rect">
            <a:avLst/>
          </a:prstGeom>
          <a:extLst>
            <a:ext uri="{909E8E84-426E-40DD-AFC4-6F175D3DCCD1}">
              <a14:hiddenFill xmlns:a14="http://schemas.microsoft.com/office/drawing/2010/main">
                <a:solidFill>
                  <a:srgbClr val="FFFFFF"/>
                </a:solidFill>
              </a14:hiddenFill>
            </a:ext>
          </a:extLst>
        </p:spPr>
      </p:pic>
      <p:pic>
        <p:nvPicPr>
          <p:cNvPr id="25" name="Google Shape;869;p41">
            <a:hlinkClick r:id="rId10" action="ppaction://hlinksldjump"/>
            <a:extLst>
              <a:ext uri="{FF2B5EF4-FFF2-40B4-BE49-F238E27FC236}">
                <a16:creationId xmlns:a16="http://schemas.microsoft.com/office/drawing/2014/main" id="{F616DA62-4EAB-44B2-9EA2-4B8D8FD0CEC4}"/>
              </a:ext>
            </a:extLst>
          </p:cNvPr>
          <p:cNvPicPr preferRelativeResize="0"/>
          <p:nvPr/>
        </p:nvPicPr>
        <p:blipFill rotWithShape="1">
          <a:blip r:embed="rId11">
            <a:alphaModFix/>
          </a:blip>
          <a:srcRect l="39988" t="1047" r="17194" b="1047"/>
          <a:stretch/>
        </p:blipFill>
        <p:spPr>
          <a:xfrm>
            <a:off x="7538444" y="2867693"/>
            <a:ext cx="1560336" cy="2299214"/>
          </a:xfrm>
          <a:prstGeom prst="rect">
            <a:avLst/>
          </a:prstGeom>
          <a:noFill/>
          <a:ln>
            <a:noFill/>
          </a:ln>
        </p:spPr>
      </p:pic>
      <p:pic>
        <p:nvPicPr>
          <p:cNvPr id="26" name="Google Shape;117;p26">
            <a:extLst>
              <a:ext uri="{FF2B5EF4-FFF2-40B4-BE49-F238E27FC236}">
                <a16:creationId xmlns:a16="http://schemas.microsoft.com/office/drawing/2014/main" id="{EA406195-8CB2-4331-A3B1-E4ACCD16F1CD}"/>
              </a:ext>
            </a:extLst>
          </p:cNvPr>
          <p:cNvPicPr preferRelativeResize="0"/>
          <p:nvPr/>
        </p:nvPicPr>
        <p:blipFill>
          <a:blip r:embed="rId12">
            <a:alphaModFix/>
          </a:blip>
          <a:stretch>
            <a:fillRect/>
          </a:stretch>
        </p:blipFill>
        <p:spPr>
          <a:xfrm>
            <a:off x="7326301" y="-1006375"/>
            <a:ext cx="3216325" cy="2149201"/>
          </a:xfrm>
          <a:prstGeom prst="rect">
            <a:avLst/>
          </a:prstGeom>
          <a:noFill/>
          <a:ln>
            <a:noFill/>
          </a:ln>
        </p:spPr>
      </p:pic>
      <p:sp>
        <p:nvSpPr>
          <p:cNvPr id="28" name="TextBox 27">
            <a:extLst>
              <a:ext uri="{FF2B5EF4-FFF2-40B4-BE49-F238E27FC236}">
                <a16:creationId xmlns:a16="http://schemas.microsoft.com/office/drawing/2014/main" id="{E8629992-45FA-4DFC-9EEB-5E30FABD81FC}"/>
              </a:ext>
            </a:extLst>
          </p:cNvPr>
          <p:cNvSpPr txBox="1"/>
          <p:nvPr/>
        </p:nvSpPr>
        <p:spPr>
          <a:xfrm>
            <a:off x="9144000" y="1543594"/>
            <a:ext cx="2179497" cy="307777"/>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Click nhân vật để ra đáp án</a:t>
            </a:r>
            <a:endParaRPr lang="en-US"/>
          </a:p>
        </p:txBody>
      </p:sp>
    </p:spTree>
    <p:extLst>
      <p:ext uri="{BB962C8B-B14F-4D97-AF65-F5344CB8AC3E}">
        <p14:creationId xmlns:p14="http://schemas.microsoft.com/office/powerpoint/2010/main" val="41109966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6155"/>
                                        </p:tgtEl>
                                        <p:attrNameLst>
                                          <p:attrName>style.visibility</p:attrName>
                                        </p:attrNameLst>
                                      </p:cBhvr>
                                      <p:to>
                                        <p:strVal val="visible"/>
                                      </p:to>
                                    </p:set>
                                    <p:anim calcmode="lin" valueType="num">
                                      <p:cBhvr>
                                        <p:cTn id="17" dur="500" fill="hold"/>
                                        <p:tgtEl>
                                          <p:spTgt spid="6155"/>
                                        </p:tgtEl>
                                        <p:attrNameLst>
                                          <p:attrName>ppt_w</p:attrName>
                                        </p:attrNameLst>
                                      </p:cBhvr>
                                      <p:tavLst>
                                        <p:tav tm="0">
                                          <p:val>
                                            <p:fltVal val="0"/>
                                          </p:val>
                                        </p:tav>
                                        <p:tav tm="100000">
                                          <p:val>
                                            <p:strVal val="#ppt_w"/>
                                          </p:val>
                                        </p:tav>
                                      </p:tavLst>
                                    </p:anim>
                                    <p:anim calcmode="lin" valueType="num">
                                      <p:cBhvr>
                                        <p:cTn id="18" dur="500" fill="hold"/>
                                        <p:tgtEl>
                                          <p:spTgt spid="6155"/>
                                        </p:tgtEl>
                                        <p:attrNameLst>
                                          <p:attrName>ppt_h</p:attrName>
                                        </p:attrNameLst>
                                      </p:cBhvr>
                                      <p:tavLst>
                                        <p:tav tm="0">
                                          <p:val>
                                            <p:fltVal val="0"/>
                                          </p:val>
                                        </p:tav>
                                        <p:tav tm="100000">
                                          <p:val>
                                            <p:strVal val="#ppt_h"/>
                                          </p:val>
                                        </p:tav>
                                      </p:tavLst>
                                    </p:anim>
                                    <p:animEffect transition="in" filter="fade">
                                      <p:cBhvr>
                                        <p:cTn id="19" dur="500"/>
                                        <p:tgtEl>
                                          <p:spTgt spid="615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1"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500"/>
                            </p:stCondLst>
                            <p:childTnLst>
                              <p:par>
                                <p:cTn id="26" presetID="22" presetClass="entr" presetSubtype="8" fill="hold" grpId="1"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par>
                          <p:cTn id="29" fill="hold">
                            <p:stCondLst>
                              <p:cond delay="1000"/>
                            </p:stCondLst>
                            <p:childTnLst>
                              <p:par>
                                <p:cTn id="30" presetID="22" presetClass="entr" presetSubtype="8" fill="hold" grpId="1"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1500"/>
                            </p:stCondLst>
                            <p:childTnLst>
                              <p:par>
                                <p:cTn id="34" presetID="22" presetClass="entr" presetSubtype="8" fill="hold" grpId="3" nodeType="afterEffect">
                                  <p:stCondLst>
                                    <p:cond delay="0"/>
                                  </p:stCondLst>
                                  <p:iterate type="lt">
                                    <p:tmPct val="0"/>
                                  </p:iterate>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53" presetClass="exit" presetSubtype="32" fill="hold" grpId="0" nodeType="withEffect">
                                  <p:stCondLst>
                                    <p:cond delay="0"/>
                                  </p:stCondLst>
                                  <p:childTnLst>
                                    <p:anim calcmode="lin" valueType="num">
                                      <p:cBhvr>
                                        <p:cTn id="46" dur="500"/>
                                        <p:tgtEl>
                                          <p:spTgt spid="22"/>
                                        </p:tgtEl>
                                        <p:attrNameLst>
                                          <p:attrName>ppt_w</p:attrName>
                                        </p:attrNameLst>
                                      </p:cBhvr>
                                      <p:tavLst>
                                        <p:tav tm="0">
                                          <p:val>
                                            <p:strVal val="ppt_w"/>
                                          </p:val>
                                        </p:tav>
                                        <p:tav tm="100000">
                                          <p:val>
                                            <p:fltVal val="0"/>
                                          </p:val>
                                        </p:tav>
                                      </p:tavLst>
                                    </p:anim>
                                    <p:anim calcmode="lin" valueType="num">
                                      <p:cBhvr>
                                        <p:cTn id="47" dur="500"/>
                                        <p:tgtEl>
                                          <p:spTgt spid="22"/>
                                        </p:tgtEl>
                                        <p:attrNameLst>
                                          <p:attrName>ppt_h</p:attrName>
                                        </p:attrNameLst>
                                      </p:cBhvr>
                                      <p:tavLst>
                                        <p:tav tm="0">
                                          <p:val>
                                            <p:strVal val="ppt_h"/>
                                          </p:val>
                                        </p:tav>
                                        <p:tav tm="100000">
                                          <p:val>
                                            <p:fltVal val="0"/>
                                          </p:val>
                                        </p:tav>
                                      </p:tavLst>
                                    </p:anim>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6" presetClass="emph" presetSubtype="0" fill="hold" grpId="0" nodeType="withEffect">
                                  <p:stCondLst>
                                    <p:cond delay="0"/>
                                  </p:stCondLst>
                                  <p:iterate type="lt">
                                    <p:tmPct val="4000"/>
                                  </p:iterate>
                                  <p:childTnLst>
                                    <p:set>
                                      <p:cBhvr override="childStyle">
                                        <p:cTn id="51" dur="500" fill="hold"/>
                                        <p:tgtEl>
                                          <p:spTgt spid="20"/>
                                        </p:tgtEl>
                                        <p:attrNameLst>
                                          <p:attrName>style.color</p:attrName>
                                        </p:attrNameLst>
                                      </p:cBhvr>
                                      <p:to>
                                        <p:clrVal>
                                          <a:srgbClr val="FF0000"/>
                                        </p:clrVal>
                                      </p:to>
                                    </p:set>
                                    <p:set>
                                      <p:cBhvr>
                                        <p:cTn id="52" dur="500" fill="hold"/>
                                        <p:tgtEl>
                                          <p:spTgt spid="20"/>
                                        </p:tgtEl>
                                        <p:attrNameLst>
                                          <p:attrName>fillcolor</p:attrName>
                                        </p:attrNameLst>
                                      </p:cBhvr>
                                      <p:to>
                                        <p:clrVal>
                                          <a:srgbClr val="FF0000"/>
                                        </p:clrVal>
                                      </p:to>
                                    </p:set>
                                    <p:set>
                                      <p:cBhvr>
                                        <p:cTn id="53" dur="500" fill="hold"/>
                                        <p:tgtEl>
                                          <p:spTgt spid="20"/>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par>
                                <p:cTn id="54" presetID="42" presetClass="path" presetSubtype="0" accel="50000" decel="50000" fill="hold" grpId="1" nodeType="withEffect">
                                  <p:stCondLst>
                                    <p:cond delay="0"/>
                                  </p:stCondLst>
                                  <p:iterate type="lt">
                                    <p:tmPct val="0"/>
                                  </p:iterate>
                                  <p:childTnLst>
                                    <p:animMotion origin="layout" path="M 1.11022E-16 4.07407E-6 L -0.20486 -0.16389 " pathEditMode="relative" rAng="0" ptsTypes="AA">
                                      <p:cBhvr>
                                        <p:cTn id="55" dur="2000" fill="hold"/>
                                        <p:tgtEl>
                                          <p:spTgt spid="20"/>
                                        </p:tgtEl>
                                        <p:attrNameLst>
                                          <p:attrName>ppt_x</p:attrName>
                                          <p:attrName>ppt_y</p:attrName>
                                        </p:attrNameLst>
                                      </p:cBhvr>
                                      <p:rCtr x="-10243" y="-8210"/>
                                    </p:animMotion>
                                  </p:childTnLst>
                                </p:cTn>
                              </p:par>
                              <p:par>
                                <p:cTn id="56" presetID="53" presetClass="exit" presetSubtype="32" fill="hold" grpId="0" nodeType="withEffect">
                                  <p:stCondLst>
                                    <p:cond delay="0"/>
                                  </p:stCondLst>
                                  <p:childTnLst>
                                    <p:anim calcmode="lin" valueType="num">
                                      <p:cBhvr>
                                        <p:cTn id="57" dur="500"/>
                                        <p:tgtEl>
                                          <p:spTgt spid="19"/>
                                        </p:tgtEl>
                                        <p:attrNameLst>
                                          <p:attrName>ppt_w</p:attrName>
                                        </p:attrNameLst>
                                      </p:cBhvr>
                                      <p:tavLst>
                                        <p:tav tm="0">
                                          <p:val>
                                            <p:strVal val="ppt_w"/>
                                          </p:val>
                                        </p:tav>
                                        <p:tav tm="100000">
                                          <p:val>
                                            <p:fltVal val="0"/>
                                          </p:val>
                                        </p:tav>
                                      </p:tavLst>
                                    </p:anim>
                                    <p:anim calcmode="lin" valueType="num">
                                      <p:cBhvr>
                                        <p:cTn id="58" dur="500"/>
                                        <p:tgtEl>
                                          <p:spTgt spid="19"/>
                                        </p:tgtEl>
                                        <p:attrNameLst>
                                          <p:attrName>ppt_h</p:attrName>
                                        </p:attrNameLst>
                                      </p:cBhvr>
                                      <p:tavLst>
                                        <p:tav tm="0">
                                          <p:val>
                                            <p:strVal val="ppt_h"/>
                                          </p:val>
                                        </p:tav>
                                        <p:tav tm="100000">
                                          <p:val>
                                            <p:fltVal val="0"/>
                                          </p:val>
                                        </p:tav>
                                      </p:tavLst>
                                    </p:anim>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2" nodeType="clickEffect">
                                  <p:stCondLst>
                                    <p:cond delay="0"/>
                                  </p:stCondLst>
                                  <p:iterate type="lt">
                                    <p:tmPct val="0"/>
                                  </p:iterate>
                                  <p:childTnLst>
                                    <p:animEffect transition="out" filter="barn(inVertical)">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6" presetClass="entr" presetSubtype="21"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arn(inVertical)">
                                      <p:cBhvr>
                                        <p:cTn id="68" dur="500"/>
                                        <p:tgtEl>
                                          <p:spTgt spid="3"/>
                                        </p:tgtEl>
                                      </p:cBhvr>
                                    </p:animEffect>
                                  </p:childTnLst>
                                </p:cTn>
                              </p:par>
                            </p:childTnLst>
                          </p:cTn>
                        </p:par>
                      </p:childTnLst>
                    </p:cTn>
                  </p:par>
                </p:childTnLst>
              </p:cTn>
              <p:nextCondLst>
                <p:cond evt="onClick" delay="0">
                  <p:tgtEl>
                    <p:spTgt spid="23"/>
                  </p:tgtEl>
                </p:cond>
              </p:nextCondLst>
            </p:seq>
          </p:childTnLst>
        </p:cTn>
      </p:par>
    </p:tnLst>
    <p:bldLst>
      <p:bldP spid="6" grpId="0" animBg="1"/>
      <p:bldP spid="19" grpId="0"/>
      <p:bldP spid="19" grpId="1"/>
      <p:bldP spid="20" grpId="0"/>
      <p:bldP spid="20" grpId="1"/>
      <p:bldP spid="20" grpId="2"/>
      <p:bldP spid="20" grpId="3"/>
      <p:bldP spid="21" grpId="0"/>
      <p:bldP spid="21" grpId="1"/>
      <p:bldP spid="22" grpId="0"/>
      <p:bldP spid="22"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3D4DD4A5-B976-4478-B7EF-67ABD7FCF91B}"/>
              </a:ext>
            </a:extLst>
          </p:cNvPr>
          <p:cNvSpPr/>
          <p:nvPr/>
        </p:nvSpPr>
        <p:spPr>
          <a:xfrm>
            <a:off x="2132746" y="0"/>
            <a:ext cx="6706453" cy="2083385"/>
          </a:xfrm>
          <a:prstGeom prst="cloudCallout">
            <a:avLst>
              <a:gd name="adj1" fmla="val -43664"/>
              <a:gd name="adj2" fmla="val 570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5131" name="TextBox 2">
            <a:extLst>
              <a:ext uri="{FF2B5EF4-FFF2-40B4-BE49-F238E27FC236}">
                <a16:creationId xmlns:a16="http://schemas.microsoft.com/office/drawing/2014/main" id="{C2337A9D-79F3-407C-B01B-17C0790E84AC}"/>
              </a:ext>
            </a:extLst>
          </p:cNvPr>
          <p:cNvSpPr txBox="1">
            <a:spLocks noChangeArrowheads="1"/>
          </p:cNvSpPr>
          <p:nvPr/>
        </p:nvSpPr>
        <p:spPr bwMode="auto">
          <a:xfrm>
            <a:off x="2438400" y="303610"/>
            <a:ext cx="6019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800">
                <a:latin typeface="Times New Roman" panose="02020603050405020304" pitchFamily="18" charset="0"/>
              </a:rPr>
              <a:t>    </a:t>
            </a:r>
            <a:r>
              <a:rPr lang="en-US" altLang="en-US" sz="2800" b="1">
                <a:latin typeface="Times New Roman" panose="02020603050405020304" pitchFamily="18" charset="0"/>
              </a:rPr>
              <a:t>Trong bảng đơn vị đo diện tích, mỗi đơn vị đo diện tích bằng bao nhiêu đơn vị lớn hơn tiếp liền?</a:t>
            </a:r>
            <a:endParaRPr lang="en-US" altLang="en-US" sz="2800" b="1"/>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153FCA-A721-4ED8-AE77-C789722F9CBF}"/>
                  </a:ext>
                </a:extLst>
              </p:cNvPr>
              <p:cNvSpPr txBox="1"/>
              <p:nvPr/>
            </p:nvSpPr>
            <p:spPr>
              <a:xfrm>
                <a:off x="2951561" y="3060115"/>
                <a:ext cx="2415928" cy="89255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600" b="1" dirty="0">
                    <a:latin typeface="Times New Roman" pitchFamily="18" charset="0"/>
                    <a:cs typeface="Times New Roman" pitchFamily="18" charset="0"/>
                  </a:rPr>
                  <a:t>B. </a:t>
                </a:r>
                <a14:m>
                  <m:oMath xmlns:m="http://schemas.openxmlformats.org/officeDocument/2006/math">
                    <m:f>
                      <m:fPr>
                        <m:ctrlPr>
                          <a:rPr lang="en-US" sz="3600" b="1" i="1">
                            <a:latin typeface="Cambria Math" panose="02040503050406030204" pitchFamily="18" charset="0"/>
                            <a:cs typeface="Times New Roman" pitchFamily="18" charset="0"/>
                          </a:rPr>
                        </m:ctrlPr>
                      </m:fPr>
                      <m:num>
                        <m:r>
                          <a:rPr lang="en-US" sz="3600" b="1" i="1">
                            <a:latin typeface="Cambria Math" panose="02040503050406030204" pitchFamily="18" charset="0"/>
                            <a:cs typeface="Times New Roman" pitchFamily="18" charset="0"/>
                          </a:rPr>
                          <m:t>𝟏</m:t>
                        </m:r>
                      </m:num>
                      <m:den>
                        <m:r>
                          <a:rPr lang="en-US" sz="3600" b="1" i="1" smtClean="0">
                            <a:latin typeface="Cambria Math" panose="02040503050406030204" pitchFamily="18" charset="0"/>
                            <a:cs typeface="Times New Roman" pitchFamily="18" charset="0"/>
                          </a:rPr>
                          <m:t>𝟏𝟎𝟎</m:t>
                        </m:r>
                      </m:den>
                    </m:f>
                  </m:oMath>
                </a14:m>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lần</a:t>
                </a:r>
                <a:endParaRPr lang="en-US" sz="3600" b="1"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C7153FCA-A721-4ED8-AE77-C789722F9CBF}"/>
                  </a:ext>
                </a:extLst>
              </p:cNvPr>
              <p:cNvSpPr txBox="1">
                <a:spLocks noRot="1" noChangeAspect="1" noMove="1" noResize="1" noEditPoints="1" noAdjustHandles="1" noChangeArrowheads="1" noChangeShapeType="1" noTextEdit="1"/>
              </p:cNvSpPr>
              <p:nvPr/>
            </p:nvSpPr>
            <p:spPr>
              <a:xfrm>
                <a:off x="2951561" y="3060115"/>
                <a:ext cx="2415928" cy="892552"/>
              </a:xfrm>
              <a:prstGeom prst="rect">
                <a:avLst/>
              </a:prstGeom>
              <a:blipFill>
                <a:blip r:embed="rId3"/>
                <a:stretch>
                  <a:fillRect l="-7576" b="-109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99BC5F-3E8A-48BC-A60F-520672F71EF3}"/>
                  </a:ext>
                </a:extLst>
              </p:cNvPr>
              <p:cNvSpPr txBox="1"/>
              <p:nvPr/>
            </p:nvSpPr>
            <p:spPr>
              <a:xfrm>
                <a:off x="2951560" y="2125474"/>
                <a:ext cx="2022871" cy="89255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600" b="1" dirty="0">
                    <a:latin typeface="Times New Roman" pitchFamily="18" charset="0"/>
                    <a:cs typeface="Times New Roman" pitchFamily="18" charset="0"/>
                  </a:rPr>
                  <a:t>A</a:t>
                </a:r>
                <a:r>
                  <a:rPr lang="en-US" sz="3600" b="1">
                    <a:latin typeface="Times New Roman" pitchFamily="18" charset="0"/>
                    <a:cs typeface="Times New Roman" pitchFamily="18" charset="0"/>
                  </a:rPr>
                  <a:t>. </a:t>
                </a:r>
                <a14:m>
                  <m:oMath xmlns:m="http://schemas.openxmlformats.org/officeDocument/2006/math">
                    <m:f>
                      <m:fPr>
                        <m:ctrlPr>
                          <a:rPr lang="en-US" sz="3600" b="1" i="1" smtClean="0">
                            <a:latin typeface="Cambria Math" panose="02040503050406030204" pitchFamily="18" charset="0"/>
                            <a:cs typeface="Times New Roman" pitchFamily="18" charset="0"/>
                          </a:rPr>
                        </m:ctrlPr>
                      </m:fPr>
                      <m:num>
                        <m:r>
                          <a:rPr lang="en-US" sz="3600" b="1" i="1" smtClean="0">
                            <a:latin typeface="Cambria Math" panose="02040503050406030204" pitchFamily="18" charset="0"/>
                            <a:cs typeface="Times New Roman" pitchFamily="18" charset="0"/>
                          </a:rPr>
                          <m:t>𝟏</m:t>
                        </m:r>
                      </m:num>
                      <m:den>
                        <m:r>
                          <a:rPr lang="en-US" sz="3600" b="1" i="1" smtClean="0">
                            <a:latin typeface="Cambria Math" panose="02040503050406030204" pitchFamily="18" charset="0"/>
                            <a:cs typeface="Times New Roman" pitchFamily="18" charset="0"/>
                          </a:rPr>
                          <m:t>𝟏𝟎</m:t>
                        </m:r>
                      </m:den>
                    </m:f>
                  </m:oMath>
                </a14:m>
                <a:r>
                  <a:rPr lang="en-US" sz="3600" b="1">
                    <a:latin typeface="Times New Roman" pitchFamily="18" charset="0"/>
                    <a:cs typeface="Times New Roman" pitchFamily="18" charset="0"/>
                  </a:rPr>
                  <a:t> </a:t>
                </a:r>
                <a:r>
                  <a:rPr lang="en-US" sz="3600" b="1" dirty="0" err="1">
                    <a:latin typeface="Times New Roman" pitchFamily="18" charset="0"/>
                    <a:cs typeface="Times New Roman" pitchFamily="18" charset="0"/>
                  </a:rPr>
                  <a:t>lần</a:t>
                </a:r>
                <a:r>
                  <a:rPr lang="en-US" sz="3600" b="1" dirty="0">
                    <a:latin typeface="Times New Roman" pitchFamily="18" charset="0"/>
                    <a:cs typeface="Times New Roman" pitchFamily="18" charset="0"/>
                  </a:rPr>
                  <a:t> </a:t>
                </a:r>
              </a:p>
            </p:txBody>
          </p:sp>
        </mc:Choice>
        <mc:Fallback xmlns="">
          <p:sp>
            <p:nvSpPr>
              <p:cNvPr id="14" name="TextBox 13">
                <a:extLst>
                  <a:ext uri="{FF2B5EF4-FFF2-40B4-BE49-F238E27FC236}">
                    <a16:creationId xmlns:a16="http://schemas.microsoft.com/office/drawing/2014/main" id="{FE99BC5F-3E8A-48BC-A60F-520672F71EF3}"/>
                  </a:ext>
                </a:extLst>
              </p:cNvPr>
              <p:cNvSpPr txBox="1">
                <a:spLocks noRot="1" noChangeAspect="1" noMove="1" noResize="1" noEditPoints="1" noAdjustHandles="1" noChangeArrowheads="1" noChangeShapeType="1" noTextEdit="1"/>
              </p:cNvSpPr>
              <p:nvPr/>
            </p:nvSpPr>
            <p:spPr>
              <a:xfrm>
                <a:off x="2951560" y="2125474"/>
                <a:ext cx="2022871" cy="892552"/>
              </a:xfrm>
              <a:prstGeom prst="rect">
                <a:avLst/>
              </a:prstGeom>
              <a:blipFill>
                <a:blip r:embed="rId4"/>
                <a:stretch>
                  <a:fillRect l="-9036" r="-1205" b="-10959"/>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B9119E7E-D348-439C-99EE-C5C4B9AE25CC}"/>
              </a:ext>
            </a:extLst>
          </p:cNvPr>
          <p:cNvSpPr txBox="1"/>
          <p:nvPr/>
        </p:nvSpPr>
        <p:spPr>
          <a:xfrm>
            <a:off x="5435204" y="2125474"/>
            <a:ext cx="258582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600" b="1" dirty="0">
                <a:latin typeface="Times New Roman" pitchFamily="18" charset="0"/>
                <a:cs typeface="Times New Roman" pitchFamily="18" charset="0"/>
              </a:rPr>
              <a:t>C</a:t>
            </a:r>
            <a:r>
              <a:rPr lang="en-US" sz="3600" b="1">
                <a:latin typeface="Times New Roman" pitchFamily="18" charset="0"/>
                <a:cs typeface="Times New Roman" pitchFamily="18" charset="0"/>
              </a:rPr>
              <a:t>. 10 </a:t>
            </a:r>
            <a:r>
              <a:rPr lang="en-US" sz="3600" b="1" dirty="0" err="1">
                <a:latin typeface="Times New Roman" pitchFamily="18" charset="0"/>
                <a:cs typeface="Times New Roman" pitchFamily="18" charset="0"/>
              </a:rPr>
              <a:t>lần</a:t>
            </a:r>
            <a:endParaRPr lang="en-US" sz="3600" b="1"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96E3B896-E18B-4642-B679-1AEDA908EF03}"/>
              </a:ext>
            </a:extLst>
          </p:cNvPr>
          <p:cNvSpPr txBox="1"/>
          <p:nvPr/>
        </p:nvSpPr>
        <p:spPr>
          <a:xfrm>
            <a:off x="5435205" y="3043446"/>
            <a:ext cx="2819062"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600" b="1" dirty="0">
                <a:latin typeface="Times New Roman" pitchFamily="18" charset="0"/>
                <a:cs typeface="Times New Roman" pitchFamily="18" charset="0"/>
              </a:rPr>
              <a:t>D</a:t>
            </a:r>
            <a:r>
              <a:rPr lang="en-US" sz="3600" b="1">
                <a:latin typeface="Times New Roman" pitchFamily="18" charset="0"/>
                <a:cs typeface="Times New Roman" pitchFamily="18" charset="0"/>
              </a:rPr>
              <a:t>. 100 </a:t>
            </a:r>
            <a:r>
              <a:rPr lang="en-US" sz="3600" b="1" dirty="0" err="1">
                <a:latin typeface="Times New Roman" pitchFamily="18" charset="0"/>
                <a:cs typeface="Times New Roman" pitchFamily="18" charset="0"/>
              </a:rPr>
              <a:t>lần</a:t>
            </a:r>
            <a:endParaRPr lang="en-US" sz="3600" b="1" dirty="0">
              <a:latin typeface="Times New Roman" pitchFamily="18" charset="0"/>
              <a:cs typeface="Times New Roman" pitchFamily="18" charset="0"/>
            </a:endParaRPr>
          </a:p>
        </p:txBody>
      </p:sp>
      <p:pic>
        <p:nvPicPr>
          <p:cNvPr id="17" name="Picture 6" descr="✓ archeoligist free vector eps, cdr, ai, svg vector illustration graphic art">
            <a:extLst>
              <a:ext uri="{FF2B5EF4-FFF2-40B4-BE49-F238E27FC236}">
                <a16:creationId xmlns:a16="http://schemas.microsoft.com/office/drawing/2014/main" id="{E544B284-AAE7-4A07-8452-1F98DEECD1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52895" y1="23239" x2="53421" y2="28169"/>
                        <a14:backgroundMark x1="52895" y1="20070" x2="52632" y2="23239"/>
                        <a14:backgroundMark x1="52632" y1="20070" x2="53158" y2="27465"/>
                        <a14:backgroundMark x1="53158" y1="18310" x2="53158" y2="27465"/>
                        <a14:backgroundMark x1="47895" y1="48239" x2="46316" y2="46831"/>
                        <a14:backgroundMark x1="46316" y1="46127" x2="51053" y2="47183"/>
                        <a14:backgroundMark x1="51579" y1="47183" x2="51579" y2="47183"/>
                        <a14:backgroundMark x1="51579" y1="50352" x2="51579" y2="50352"/>
                        <a14:backgroundMark x1="51579" y1="48592" x2="51842" y2="50000"/>
                        <a14:backgroundMark x1="53158" y1="39789" x2="53158" y2="39085"/>
                      </a14:backgroundRemoval>
                    </a14:imgEffect>
                  </a14:imgLayer>
                </a14:imgProps>
              </a:ext>
              <a:ext uri="{28A0092B-C50C-407E-A947-70E740481C1C}">
                <a14:useLocalDpi xmlns:a14="http://schemas.microsoft.com/office/drawing/2010/main" val="0"/>
              </a:ext>
            </a:extLst>
          </a:blip>
          <a:srcRect t="3755" r="46709"/>
          <a:stretch/>
        </p:blipFill>
        <p:spPr bwMode="auto">
          <a:xfrm>
            <a:off x="153698" y="1437284"/>
            <a:ext cx="2723934" cy="3676650"/>
          </a:xfrm>
          <a:prstGeom prst="rect">
            <a:avLst/>
          </a:prstGeom>
          <a:extLst>
            <a:ext uri="{909E8E84-426E-40DD-AFC4-6F175D3DCCD1}">
              <a14:hiddenFill xmlns:a14="http://schemas.microsoft.com/office/drawing/2010/main">
                <a:solidFill>
                  <a:srgbClr val="FFFFFF"/>
                </a:solidFill>
              </a14:hiddenFill>
            </a:ext>
          </a:extLst>
        </p:spPr>
      </p:pic>
      <p:pic>
        <p:nvPicPr>
          <p:cNvPr id="18" name="Google Shape;869;p41">
            <a:hlinkClick r:id="rId7" action="ppaction://hlinksldjump"/>
            <a:extLst>
              <a:ext uri="{FF2B5EF4-FFF2-40B4-BE49-F238E27FC236}">
                <a16:creationId xmlns:a16="http://schemas.microsoft.com/office/drawing/2014/main" id="{CA659AA6-DC46-455F-A081-9D46747529F8}"/>
              </a:ext>
            </a:extLst>
          </p:cNvPr>
          <p:cNvPicPr preferRelativeResize="0"/>
          <p:nvPr/>
        </p:nvPicPr>
        <p:blipFill rotWithShape="1">
          <a:blip r:embed="rId8">
            <a:alphaModFix/>
          </a:blip>
          <a:srcRect l="39988" t="1047" r="17194" b="1047"/>
          <a:stretch/>
        </p:blipFill>
        <p:spPr>
          <a:xfrm>
            <a:off x="7538444" y="2867693"/>
            <a:ext cx="1560336" cy="2299214"/>
          </a:xfrm>
          <a:prstGeom prst="rect">
            <a:avLst/>
          </a:prstGeom>
          <a:noFill/>
          <a:ln>
            <a:noFill/>
          </a:ln>
        </p:spPr>
      </p:pic>
      <p:pic>
        <p:nvPicPr>
          <p:cNvPr id="19" name="Google Shape;117;p26">
            <a:extLst>
              <a:ext uri="{FF2B5EF4-FFF2-40B4-BE49-F238E27FC236}">
                <a16:creationId xmlns:a16="http://schemas.microsoft.com/office/drawing/2014/main" id="{3577D4D5-3BBA-419E-AFFE-634EB34B07AA}"/>
              </a:ext>
            </a:extLst>
          </p:cNvPr>
          <p:cNvPicPr preferRelativeResize="0"/>
          <p:nvPr/>
        </p:nvPicPr>
        <p:blipFill>
          <a:blip r:embed="rId9">
            <a:alphaModFix/>
          </a:blip>
          <a:stretch>
            <a:fillRect/>
          </a:stretch>
        </p:blipFill>
        <p:spPr>
          <a:xfrm>
            <a:off x="-1438885" y="-857250"/>
            <a:ext cx="3216325" cy="2149201"/>
          </a:xfrm>
          <a:prstGeom prst="rect">
            <a:avLst/>
          </a:prstGeom>
          <a:noFill/>
          <a:ln>
            <a:noFill/>
          </a:ln>
        </p:spPr>
      </p:pic>
      <p:sp>
        <p:nvSpPr>
          <p:cNvPr id="20" name="TextBox 19">
            <a:extLst>
              <a:ext uri="{FF2B5EF4-FFF2-40B4-BE49-F238E27FC236}">
                <a16:creationId xmlns:a16="http://schemas.microsoft.com/office/drawing/2014/main" id="{F5B90E7A-7CC9-409B-BB03-B331C82F3C77}"/>
              </a:ext>
            </a:extLst>
          </p:cNvPr>
          <p:cNvSpPr txBox="1"/>
          <p:nvPr/>
        </p:nvSpPr>
        <p:spPr>
          <a:xfrm>
            <a:off x="9144000" y="1543594"/>
            <a:ext cx="2179497" cy="307777"/>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Click nhân vật để ra đáp án</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131"/>
                                        </p:tgtEl>
                                        <p:attrNameLst>
                                          <p:attrName>style.visibility</p:attrName>
                                        </p:attrNameLst>
                                      </p:cBhvr>
                                      <p:to>
                                        <p:strVal val="visible"/>
                                      </p:to>
                                    </p:set>
                                    <p:anim calcmode="lin" valueType="num">
                                      <p:cBhvr>
                                        <p:cTn id="17" dur="500" fill="hold"/>
                                        <p:tgtEl>
                                          <p:spTgt spid="5131"/>
                                        </p:tgtEl>
                                        <p:attrNameLst>
                                          <p:attrName>ppt_w</p:attrName>
                                        </p:attrNameLst>
                                      </p:cBhvr>
                                      <p:tavLst>
                                        <p:tav tm="0">
                                          <p:val>
                                            <p:fltVal val="0"/>
                                          </p:val>
                                        </p:tav>
                                        <p:tav tm="100000">
                                          <p:val>
                                            <p:strVal val="#ppt_w"/>
                                          </p:val>
                                        </p:tav>
                                      </p:tavLst>
                                    </p:anim>
                                    <p:anim calcmode="lin" valueType="num">
                                      <p:cBhvr>
                                        <p:cTn id="18" dur="500" fill="hold"/>
                                        <p:tgtEl>
                                          <p:spTgt spid="5131"/>
                                        </p:tgtEl>
                                        <p:attrNameLst>
                                          <p:attrName>ppt_h</p:attrName>
                                        </p:attrNameLst>
                                      </p:cBhvr>
                                      <p:tavLst>
                                        <p:tav tm="0">
                                          <p:val>
                                            <p:fltVal val="0"/>
                                          </p:val>
                                        </p:tav>
                                        <p:tav tm="100000">
                                          <p:val>
                                            <p:strVal val="#ppt_h"/>
                                          </p:val>
                                        </p:tav>
                                      </p:tavLst>
                                    </p:anim>
                                    <p:animEffect transition="in" filter="fade">
                                      <p:cBhvr>
                                        <p:cTn id="19" dur="500"/>
                                        <p:tgtEl>
                                          <p:spTgt spid="51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1"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500"/>
                            </p:stCondLst>
                            <p:childTnLst>
                              <p:par>
                                <p:cTn id="26" presetID="22" presetClass="entr" presetSubtype="8" fill="hold" grpId="2" nodeType="afterEffect">
                                  <p:stCondLst>
                                    <p:cond delay="0"/>
                                  </p:stCondLst>
                                  <p:iterate type="lt">
                                    <p:tmPct val="0"/>
                                  </p:iterate>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par>
                          <p:cTn id="29" fill="hold">
                            <p:stCondLst>
                              <p:cond delay="1000"/>
                            </p:stCondLst>
                            <p:childTnLst>
                              <p:par>
                                <p:cTn id="30" presetID="22" presetClass="entr" presetSubtype="8" fill="hold" grpId="1"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1500"/>
                            </p:stCondLst>
                            <p:childTnLst>
                              <p:par>
                                <p:cTn id="34" presetID="22" presetClass="entr" presetSubtype="8" fill="hold" grpId="1"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3"/>
                                        </p:tgtEl>
                                        <p:attrNameLst>
                                          <p:attrName>style.color</p:attrName>
                                        </p:attrNameLst>
                                      </p:cBhvr>
                                      <p:to>
                                        <p:clrVal>
                                          <a:srgbClr val="FF0000"/>
                                        </p:clrVal>
                                      </p:to>
                                    </p:set>
                                    <p:set>
                                      <p:cBhvr>
                                        <p:cTn id="42" dur="500" fill="hold"/>
                                        <p:tgtEl>
                                          <p:spTgt spid="13"/>
                                        </p:tgtEl>
                                        <p:attrNameLst>
                                          <p:attrName>fillcolor</p:attrName>
                                        </p:attrNameLst>
                                      </p:cBhvr>
                                      <p:to>
                                        <p:clrVal>
                                          <a:srgbClr val="FF0000"/>
                                        </p:clrVal>
                                      </p:to>
                                    </p:set>
                                    <p:set>
                                      <p:cBhvr>
                                        <p:cTn id="43" dur="500" fill="hold"/>
                                        <p:tgtEl>
                                          <p:spTgt spid="13"/>
                                        </p:tgtEl>
                                        <p:attrNameLst>
                                          <p:attrName>fill.type</p:attrName>
                                        </p:attrNameLst>
                                      </p:cBhvr>
                                      <p:to>
                                        <p:strVal val="solid"/>
                                      </p:to>
                                    </p:set>
                                  </p:childTnLst>
                                </p:cTn>
                              </p:par>
                              <p:par>
                                <p:cTn id="44" presetID="53" presetClass="exit" presetSubtype="32" fill="hold" grpId="0" nodeType="withEffect">
                                  <p:stCondLst>
                                    <p:cond delay="0"/>
                                  </p:stCondLst>
                                  <p:childTnLst>
                                    <p:anim calcmode="lin" valueType="num">
                                      <p:cBhvr>
                                        <p:cTn id="45" dur="500"/>
                                        <p:tgtEl>
                                          <p:spTgt spid="14"/>
                                        </p:tgtEl>
                                        <p:attrNameLst>
                                          <p:attrName>ppt_w</p:attrName>
                                        </p:attrNameLst>
                                      </p:cBhvr>
                                      <p:tavLst>
                                        <p:tav tm="0">
                                          <p:val>
                                            <p:strVal val="ppt_w"/>
                                          </p:val>
                                        </p:tav>
                                        <p:tav tm="100000">
                                          <p:val>
                                            <p:fltVal val="0"/>
                                          </p:val>
                                        </p:tav>
                                      </p:tavLst>
                                    </p:anim>
                                    <p:anim calcmode="lin" valueType="num">
                                      <p:cBhvr>
                                        <p:cTn id="46" dur="500"/>
                                        <p:tgtEl>
                                          <p:spTgt spid="14"/>
                                        </p:tgtEl>
                                        <p:attrNameLst>
                                          <p:attrName>ppt_h</p:attrName>
                                        </p:attrNameLst>
                                      </p:cBhvr>
                                      <p:tavLst>
                                        <p:tav tm="0">
                                          <p:val>
                                            <p:strVal val="ppt_h"/>
                                          </p:val>
                                        </p:tav>
                                        <p:tav tm="100000">
                                          <p:val>
                                            <p:fltVal val="0"/>
                                          </p:val>
                                        </p:tav>
                                      </p:tavLst>
                                    </p:anim>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53" presetClass="exit" presetSubtype="32" fill="hold" grpId="0" nodeType="withEffect">
                                  <p:stCondLst>
                                    <p:cond delay="0"/>
                                  </p:stCondLst>
                                  <p:childTnLst>
                                    <p:anim calcmode="lin" valueType="num">
                                      <p:cBhvr>
                                        <p:cTn id="50" dur="500"/>
                                        <p:tgtEl>
                                          <p:spTgt spid="15"/>
                                        </p:tgtEl>
                                        <p:attrNameLst>
                                          <p:attrName>ppt_w</p:attrName>
                                        </p:attrNameLst>
                                      </p:cBhvr>
                                      <p:tavLst>
                                        <p:tav tm="0">
                                          <p:val>
                                            <p:strVal val="ppt_w"/>
                                          </p:val>
                                        </p:tav>
                                        <p:tav tm="100000">
                                          <p:val>
                                            <p:fltVal val="0"/>
                                          </p:val>
                                        </p:tav>
                                      </p:tavLst>
                                    </p:anim>
                                    <p:anim calcmode="lin" valueType="num">
                                      <p:cBhvr>
                                        <p:cTn id="51" dur="500"/>
                                        <p:tgtEl>
                                          <p:spTgt spid="15"/>
                                        </p:tgtEl>
                                        <p:attrNameLst>
                                          <p:attrName>ppt_h</p:attrName>
                                        </p:attrNameLst>
                                      </p:cBhvr>
                                      <p:tavLst>
                                        <p:tav tm="0">
                                          <p:val>
                                            <p:strVal val="ppt_h"/>
                                          </p:val>
                                        </p:tav>
                                        <p:tav tm="100000">
                                          <p:val>
                                            <p:fltVal val="0"/>
                                          </p:val>
                                        </p:tav>
                                      </p:tavLst>
                                    </p:anim>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16"/>
                                        </p:tgtEl>
                                        <p:attrNameLst>
                                          <p:attrName>ppt_w</p:attrName>
                                        </p:attrNameLst>
                                      </p:cBhvr>
                                      <p:tavLst>
                                        <p:tav tm="0">
                                          <p:val>
                                            <p:strVal val="ppt_w"/>
                                          </p:val>
                                        </p:tav>
                                        <p:tav tm="100000">
                                          <p:val>
                                            <p:fltVal val="0"/>
                                          </p:val>
                                        </p:tav>
                                      </p:tavLst>
                                    </p:anim>
                                    <p:anim calcmode="lin" valueType="num">
                                      <p:cBhvr>
                                        <p:cTn id="56" dur="500"/>
                                        <p:tgtEl>
                                          <p:spTgt spid="16"/>
                                        </p:tgtEl>
                                        <p:attrNameLst>
                                          <p:attrName>ppt_h</p:attrName>
                                        </p:attrNameLst>
                                      </p:cBhvr>
                                      <p:tavLst>
                                        <p:tav tm="0">
                                          <p:val>
                                            <p:strVal val="ppt_h"/>
                                          </p:val>
                                        </p:tav>
                                        <p:tav tm="100000">
                                          <p:val>
                                            <p:fltVal val="0"/>
                                          </p:val>
                                        </p:tav>
                                      </p:tavLst>
                                    </p:anim>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42" presetClass="path" presetSubtype="0" accel="50000" decel="50000" fill="hold" grpId="1" nodeType="withEffect">
                                  <p:stCondLst>
                                    <p:cond delay="0"/>
                                  </p:stCondLst>
                                  <p:iterate type="lt">
                                    <p:tmPct val="0"/>
                                  </p:iterate>
                                  <p:childTnLst>
                                    <p:animMotion origin="layout" path="M -0.00469 0.00556 L 0.12691 -0.15741 " pathEditMode="relative" rAng="0" ptsTypes="AA">
                                      <p:cBhvr>
                                        <p:cTn id="60" dur="2000" fill="hold"/>
                                        <p:tgtEl>
                                          <p:spTgt spid="13"/>
                                        </p:tgtEl>
                                        <p:attrNameLst>
                                          <p:attrName>ppt_x</p:attrName>
                                          <p:attrName>ppt_y</p:attrName>
                                        </p:attrNameLst>
                                      </p:cBhvr>
                                      <p:rCtr x="6580" y="-8148"/>
                                    </p:animMotion>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6" grpId="0" animBg="1"/>
      <p:bldP spid="5131" grpId="0"/>
      <p:bldP spid="13" grpId="0"/>
      <p:bldP spid="13" grpId="1"/>
      <p:bldP spid="13" grpId="2"/>
      <p:bldP spid="14" grpId="0"/>
      <p:bldP spid="14" grpId="1"/>
      <p:bldP spid="15" grpId="0"/>
      <p:bldP spid="15" grpId="1"/>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 name="Group 10">
            <a:extLst>
              <a:ext uri="{FF2B5EF4-FFF2-40B4-BE49-F238E27FC236}">
                <a16:creationId xmlns:a16="http://schemas.microsoft.com/office/drawing/2014/main" id="{0BCB64B1-F538-47CB-9AD1-BD3A1B023363}"/>
              </a:ext>
            </a:extLst>
          </p:cNvPr>
          <p:cNvGrpSpPr/>
          <p:nvPr/>
        </p:nvGrpSpPr>
        <p:grpSpPr>
          <a:xfrm>
            <a:off x="-447071" y="-171451"/>
            <a:ext cx="10038143" cy="5647255"/>
            <a:chOff x="0" y="254000"/>
            <a:chExt cx="9047543" cy="4827738"/>
          </a:xfrm>
        </p:grpSpPr>
        <p:sp>
          <p:nvSpPr>
            <p:cNvPr id="12" name="Rectangle 11">
              <a:extLst>
                <a:ext uri="{FF2B5EF4-FFF2-40B4-BE49-F238E27FC236}">
                  <a16:creationId xmlns:a16="http://schemas.microsoft.com/office/drawing/2014/main" id="{97402E3E-43D4-40D3-8646-794A12A8F913}"/>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Google Shape;118;p26">
              <a:extLst>
                <a:ext uri="{FF2B5EF4-FFF2-40B4-BE49-F238E27FC236}">
                  <a16:creationId xmlns:a16="http://schemas.microsoft.com/office/drawing/2014/main" id="{0EBA1483-29C2-4D77-B6E6-B18BEC4D6664}"/>
                </a:ext>
              </a:extLst>
            </p:cNvPr>
            <p:cNvPicPr preferRelativeResize="0"/>
            <p:nvPr/>
          </p:nvPicPr>
          <p:blipFill>
            <a:blip r:embed="rId3">
              <a:alphaModFix amt="23000"/>
            </a:blip>
            <a:stretch>
              <a:fillRect/>
            </a:stretch>
          </p:blipFill>
          <p:spPr>
            <a:xfrm flipH="1">
              <a:off x="1258695" y="2814024"/>
              <a:ext cx="969908" cy="853824"/>
            </a:xfrm>
            <a:prstGeom prst="rect">
              <a:avLst/>
            </a:prstGeom>
            <a:noFill/>
            <a:ln>
              <a:noFill/>
            </a:ln>
          </p:spPr>
        </p:pic>
        <p:pic>
          <p:nvPicPr>
            <p:cNvPr id="14" name="Google Shape;117;p26">
              <a:extLst>
                <a:ext uri="{FF2B5EF4-FFF2-40B4-BE49-F238E27FC236}">
                  <a16:creationId xmlns:a16="http://schemas.microsoft.com/office/drawing/2014/main" id="{123E8DCF-AC69-4AFD-BCD2-D594C1695DA2}"/>
                </a:ext>
              </a:extLst>
            </p:cNvPr>
            <p:cNvPicPr preferRelativeResize="0"/>
            <p:nvPr/>
          </p:nvPicPr>
          <p:blipFill>
            <a:blip r:embed="rId4">
              <a:alphaModFix amt="37000"/>
            </a:blip>
            <a:stretch>
              <a:fillRect/>
            </a:stretch>
          </p:blipFill>
          <p:spPr>
            <a:xfrm>
              <a:off x="8149067" y="254000"/>
              <a:ext cx="898476" cy="600376"/>
            </a:xfrm>
            <a:prstGeom prst="rect">
              <a:avLst/>
            </a:prstGeom>
            <a:noFill/>
            <a:ln>
              <a:noFill/>
            </a:ln>
          </p:spPr>
        </p:pic>
        <p:pic>
          <p:nvPicPr>
            <p:cNvPr id="15" name="Google Shape;869;p41">
              <a:extLst>
                <a:ext uri="{FF2B5EF4-FFF2-40B4-BE49-F238E27FC236}">
                  <a16:creationId xmlns:a16="http://schemas.microsoft.com/office/drawing/2014/main" id="{6744562B-42BA-4D9E-B5D8-17FA1DC7FF9A}"/>
                </a:ext>
              </a:extLst>
            </p:cNvPr>
            <p:cNvPicPr preferRelativeResize="0"/>
            <p:nvPr/>
          </p:nvPicPr>
          <p:blipFill rotWithShape="1">
            <a:blip r:embed="rId5">
              <a:alphaModFix amt="19000"/>
            </a:blip>
            <a:srcRect l="37120" t="1047" r="3924" b="1047"/>
            <a:stretch/>
          </p:blipFill>
          <p:spPr>
            <a:xfrm>
              <a:off x="2743200" y="454152"/>
              <a:ext cx="4257784" cy="4403598"/>
            </a:xfrm>
            <a:prstGeom prst="rect">
              <a:avLst/>
            </a:prstGeom>
            <a:noFill/>
            <a:ln>
              <a:noFill/>
            </a:ln>
          </p:spPr>
        </p:pic>
        <p:pic>
          <p:nvPicPr>
            <p:cNvPr id="16" name="Google Shape;118;p26">
              <a:extLst>
                <a:ext uri="{FF2B5EF4-FFF2-40B4-BE49-F238E27FC236}">
                  <a16:creationId xmlns:a16="http://schemas.microsoft.com/office/drawing/2014/main" id="{FEEE5864-0A74-43C4-A102-147ADB4DED62}"/>
                </a:ext>
              </a:extLst>
            </p:cNvPr>
            <p:cNvPicPr preferRelativeResize="0"/>
            <p:nvPr/>
          </p:nvPicPr>
          <p:blipFill>
            <a:blip r:embed="rId3">
              <a:alphaModFix amt="26000"/>
            </a:blip>
            <a:stretch>
              <a:fillRect/>
            </a:stretch>
          </p:blipFill>
          <p:spPr>
            <a:xfrm flipH="1">
              <a:off x="6642300" y="1581150"/>
              <a:ext cx="969908" cy="853824"/>
            </a:xfrm>
            <a:prstGeom prst="rect">
              <a:avLst/>
            </a:prstGeom>
            <a:noFill/>
            <a:ln>
              <a:noFill/>
            </a:ln>
          </p:spPr>
        </p:pic>
        <p:pic>
          <p:nvPicPr>
            <p:cNvPr id="17" name="Google Shape;334;p30">
              <a:extLst>
                <a:ext uri="{FF2B5EF4-FFF2-40B4-BE49-F238E27FC236}">
                  <a16:creationId xmlns:a16="http://schemas.microsoft.com/office/drawing/2014/main" id="{5998543D-3DE1-4F0E-92A9-027C8E1BE287}"/>
                </a:ext>
              </a:extLst>
            </p:cNvPr>
            <p:cNvPicPr preferRelativeResize="0"/>
            <p:nvPr/>
          </p:nvPicPr>
          <p:blipFill>
            <a:blip r:embed="rId6">
              <a:alphaModFix amt="37000"/>
            </a:blip>
            <a:stretch>
              <a:fillRect/>
            </a:stretch>
          </p:blipFill>
          <p:spPr>
            <a:xfrm>
              <a:off x="7612208" y="3287839"/>
              <a:ext cx="1163492" cy="1208483"/>
            </a:xfrm>
            <a:prstGeom prst="rect">
              <a:avLst/>
            </a:prstGeom>
            <a:noFill/>
            <a:ln>
              <a:noFill/>
            </a:ln>
          </p:spPr>
        </p:pic>
        <p:pic>
          <p:nvPicPr>
            <p:cNvPr id="18" name="Google Shape;334;p30">
              <a:extLst>
                <a:ext uri="{FF2B5EF4-FFF2-40B4-BE49-F238E27FC236}">
                  <a16:creationId xmlns:a16="http://schemas.microsoft.com/office/drawing/2014/main" id="{AB0E5CBE-7865-40F2-B258-BC38B0F73BC6}"/>
                </a:ext>
              </a:extLst>
            </p:cNvPr>
            <p:cNvPicPr preferRelativeResize="0"/>
            <p:nvPr/>
          </p:nvPicPr>
          <p:blipFill>
            <a:blip r:embed="rId6">
              <a:alphaModFix amt="30000"/>
            </a:blip>
            <a:stretch>
              <a:fillRect/>
            </a:stretch>
          </p:blipFill>
          <p:spPr>
            <a:xfrm>
              <a:off x="407530" y="694082"/>
              <a:ext cx="1163492" cy="1208483"/>
            </a:xfrm>
            <a:prstGeom prst="rect">
              <a:avLst/>
            </a:prstGeom>
            <a:noFill/>
            <a:ln>
              <a:noFill/>
            </a:ln>
          </p:spPr>
        </p:pic>
        <p:pic>
          <p:nvPicPr>
            <p:cNvPr id="19" name="Google Shape;117;p26">
              <a:extLst>
                <a:ext uri="{FF2B5EF4-FFF2-40B4-BE49-F238E27FC236}">
                  <a16:creationId xmlns:a16="http://schemas.microsoft.com/office/drawing/2014/main" id="{091B9A59-36B5-45C0-84D0-335A2F618636}"/>
                </a:ext>
              </a:extLst>
            </p:cNvPr>
            <p:cNvPicPr preferRelativeResize="0"/>
            <p:nvPr/>
          </p:nvPicPr>
          <p:blipFill>
            <a:blip r:embed="rId4">
              <a:alphaModFix amt="44000"/>
            </a:blip>
            <a:stretch>
              <a:fillRect/>
            </a:stretch>
          </p:blipFill>
          <p:spPr>
            <a:xfrm>
              <a:off x="0" y="4481362"/>
              <a:ext cx="898476" cy="600376"/>
            </a:xfrm>
            <a:prstGeom prst="rect">
              <a:avLst/>
            </a:prstGeom>
            <a:noFill/>
            <a:ln>
              <a:noFill/>
            </a:ln>
          </p:spPr>
        </p:pic>
      </p:grpSp>
      <p:sp>
        <p:nvSpPr>
          <p:cNvPr id="115" name="Google Shape;115;p26"/>
          <p:cNvSpPr txBox="1">
            <a:spLocks noGrp="1"/>
          </p:cNvSpPr>
          <p:nvPr>
            <p:ph type="subTitle" idx="1"/>
          </p:nvPr>
        </p:nvSpPr>
        <p:spPr>
          <a:xfrm>
            <a:off x="3077650" y="3529150"/>
            <a:ext cx="2988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solidFill>
                  <a:srgbClr val="663300"/>
                </a:solidFill>
              </a:rPr>
              <a:t>TRANG 30 </a:t>
            </a:r>
            <a:endParaRPr b="1">
              <a:solidFill>
                <a:srgbClr val="663300"/>
              </a:solidFill>
            </a:endParaRPr>
          </a:p>
        </p:txBody>
      </p:sp>
      <p:sp>
        <p:nvSpPr>
          <p:cNvPr id="116" name="Google Shape;116;p26"/>
          <p:cNvSpPr txBox="1">
            <a:spLocks noGrp="1"/>
          </p:cNvSpPr>
          <p:nvPr>
            <p:ph type="ctrTitle"/>
          </p:nvPr>
        </p:nvSpPr>
        <p:spPr>
          <a:xfrm>
            <a:off x="1923750" y="1091550"/>
            <a:ext cx="5296500" cy="22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200" b="1">
                <a:solidFill>
                  <a:srgbClr val="663300"/>
                </a:solidFill>
              </a:rPr>
              <a:t>TOÁN</a:t>
            </a:r>
            <a:br>
              <a:rPr lang="en" sz="5200" b="1">
                <a:solidFill>
                  <a:srgbClr val="663300"/>
                </a:solidFill>
              </a:rPr>
            </a:br>
            <a:r>
              <a:rPr lang="en" sz="5200" b="1">
                <a:solidFill>
                  <a:srgbClr val="663300"/>
                </a:solidFill>
              </a:rPr>
              <a:t>LUYỆN TẬP</a:t>
            </a:r>
            <a:endParaRPr sz="5200" b="1">
              <a:solidFill>
                <a:srgbClr val="663300"/>
              </a:solidFill>
            </a:endParaRPr>
          </a:p>
        </p:txBody>
      </p:sp>
      <p:pic>
        <p:nvPicPr>
          <p:cNvPr id="117" name="Google Shape;117;p26"/>
          <p:cNvPicPr preferRelativeResize="0"/>
          <p:nvPr/>
        </p:nvPicPr>
        <p:blipFill>
          <a:blip r:embed="rId4">
            <a:alphaModFix/>
          </a:blip>
          <a:stretch>
            <a:fillRect/>
          </a:stretch>
        </p:blipFill>
        <p:spPr>
          <a:xfrm>
            <a:off x="-305275" y="3528900"/>
            <a:ext cx="3216325" cy="2149201"/>
          </a:xfrm>
          <a:prstGeom prst="rect">
            <a:avLst/>
          </a:prstGeom>
          <a:noFill/>
          <a:ln>
            <a:noFill/>
          </a:ln>
        </p:spPr>
      </p:pic>
      <p:pic>
        <p:nvPicPr>
          <p:cNvPr id="118" name="Google Shape;118;p26"/>
          <p:cNvPicPr preferRelativeResize="0"/>
          <p:nvPr/>
        </p:nvPicPr>
        <p:blipFill>
          <a:blip r:embed="rId3">
            <a:alphaModFix/>
          </a:blip>
          <a:stretch>
            <a:fillRect/>
          </a:stretch>
        </p:blipFill>
        <p:spPr>
          <a:xfrm flipH="1">
            <a:off x="5674613" y="-360809"/>
            <a:ext cx="3633526" cy="3518847"/>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 name="Google Shape;123;p26"/>
          <p:cNvPicPr preferRelativeResize="0"/>
          <p:nvPr/>
        </p:nvPicPr>
        <p:blipFill>
          <a:blip r:embed="rId7">
            <a:alphaModFix/>
          </a:blip>
          <a:stretch>
            <a:fillRect/>
          </a:stretch>
        </p:blipFill>
        <p:spPr>
          <a:xfrm rot="723688">
            <a:off x="7206181" y="4255044"/>
            <a:ext cx="2255899" cy="2953635"/>
          </a:xfrm>
          <a:prstGeom prst="rect">
            <a:avLst/>
          </a:prstGeom>
          <a:noFill/>
          <a:ln>
            <a:noFill/>
          </a:ln>
        </p:spPr>
      </p:pic>
      <p:pic>
        <p:nvPicPr>
          <p:cNvPr id="20" name="Picture 8" descr="Les petits explorateurs | Safari kids, Cartoon illustration, Boy cartoon  characters">
            <a:extLst>
              <a:ext uri="{FF2B5EF4-FFF2-40B4-BE49-F238E27FC236}">
                <a16:creationId xmlns:a16="http://schemas.microsoft.com/office/drawing/2014/main" id="{0AC0AB55-F0ED-4B14-A2F5-F393790C711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a:off x="1177940" y="2174625"/>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21" name="Picture 8" descr="Les petits explorateurs | Safari kids, Cartoon illustration, Boy cartoon  characters">
            <a:extLst>
              <a:ext uri="{FF2B5EF4-FFF2-40B4-BE49-F238E27FC236}">
                <a16:creationId xmlns:a16="http://schemas.microsoft.com/office/drawing/2014/main" id="{611FAB3A-7619-49AF-8F54-34DBDC02604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7282349" y="576813"/>
            <a:ext cx="1909670" cy="2428875"/>
          </a:xfrm>
          <a:prstGeom prst="rect">
            <a:avLst/>
          </a:prstGeom>
          <a:extLst>
            <a:ext uri="{909E8E84-426E-40DD-AFC4-6F175D3DCCD1}">
              <a14:hiddenFill xmlns:a14="http://schemas.microsoft.com/office/drawing/2010/main">
                <a:solidFill>
                  <a:srgbClr val="FFFFFF"/>
                </a:solidFill>
              </a14:hiddenFill>
            </a:ext>
          </a:extLst>
        </p:spPr>
      </p:pic>
      <p:pic>
        <p:nvPicPr>
          <p:cNvPr id="22" name="Picture 4" descr="Man Cartoon png download - 402*832 - Free Transparent National  Archaeological Museum png Download. - CleanPNG / KissPNG">
            <a:extLst>
              <a:ext uri="{FF2B5EF4-FFF2-40B4-BE49-F238E27FC236}">
                <a16:creationId xmlns:a16="http://schemas.microsoft.com/office/drawing/2014/main" id="{DD21A10D-E11D-40F9-86D4-9F61C45FAE2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3336" r="27900"/>
          <a:stretch/>
        </p:blipFill>
        <p:spPr bwMode="auto">
          <a:xfrm flipH="1">
            <a:off x="377542" y="1496643"/>
            <a:ext cx="1363956" cy="261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2509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 presetClass="emph" presetSubtype="0" autoRev="1" fill="hold" nodeType="withEffect">
                                      <p:stCondLst>
                                        <p:cond delay="0"/>
                                      </p:stCondLst>
                                      <p:childTnLst>
                                        <p:animScale>
                                          <p:cBhvr>
                                            <p:cTn id="11" dur="1000" fill="hold"/>
                                            <p:tgtEl>
                                              <p:spTgt spid="11"/>
                                            </p:tgtEl>
                                          </p:cBhvr>
                                          <p:by x="150000" y="150000"/>
                                        </p:animScale>
                                      </p:childTnLst>
                                    </p:cTn>
                                  </p:par>
                                </p:childTnLst>
                              </p:cTn>
                            </p:par>
                            <p:par>
                              <p:cTn id="12" fill="hold">
                                <p:stCondLst>
                                  <p:cond delay="2000"/>
                                </p:stCondLst>
                                <p:childTnLst>
                                  <p:par>
                                    <p:cTn id="13" presetID="2" presetClass="entr" presetSubtype="3" fill="hold" nodeType="after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500" fill="hold"/>
                                            <p:tgtEl>
                                              <p:spTgt spid="118"/>
                                            </p:tgtEl>
                                            <p:attrNameLst>
                                              <p:attrName>ppt_x</p:attrName>
                                            </p:attrNameLst>
                                          </p:cBhvr>
                                          <p:tavLst>
                                            <p:tav tm="0">
                                              <p:val>
                                                <p:strVal val="1+#ppt_w/2"/>
                                              </p:val>
                                            </p:tav>
                                            <p:tav tm="100000">
                                              <p:val>
                                                <p:strVal val="#ppt_x"/>
                                              </p:val>
                                            </p:tav>
                                          </p:tavLst>
                                        </p:anim>
                                        <p:anim calcmode="lin" valueType="num">
                                          <p:cBhvr additive="base">
                                            <p:cTn id="16" dur="500" fill="hold"/>
                                            <p:tgtEl>
                                              <p:spTgt spid="118"/>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500" fill="hold"/>
                                            <p:tgtEl>
                                              <p:spTgt spid="117"/>
                                            </p:tgtEl>
                                            <p:attrNameLst>
                                              <p:attrName>ppt_x</p:attrName>
                                            </p:attrNameLst>
                                          </p:cBhvr>
                                          <p:tavLst>
                                            <p:tav tm="0">
                                              <p:val>
                                                <p:strVal val="0-#ppt_w/2"/>
                                              </p:val>
                                            </p:tav>
                                            <p:tav tm="100000">
                                              <p:val>
                                                <p:strVal val="#ppt_x"/>
                                              </p:val>
                                            </p:tav>
                                          </p:tavLst>
                                        </p:anim>
                                        <p:anim calcmode="lin" valueType="num">
                                          <p:cBhvr additive="base">
                                            <p:cTn id="20" dur="50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anim calcmode="lin" valueType="num">
                                          <p:cBhvr additive="base">
                                            <p:cTn id="23" dur="500" fill="hold"/>
                                            <p:tgtEl>
                                              <p:spTgt spid="123"/>
                                            </p:tgtEl>
                                            <p:attrNameLst>
                                              <p:attrName>ppt_x</p:attrName>
                                            </p:attrNameLst>
                                          </p:cBhvr>
                                          <p:tavLst>
                                            <p:tav tm="0">
                                              <p:val>
                                                <p:strVal val="1+#ppt_w/2"/>
                                              </p:val>
                                            </p:tav>
                                            <p:tav tm="100000">
                                              <p:val>
                                                <p:strVal val="#ppt_x"/>
                                              </p:val>
                                            </p:tav>
                                          </p:tavLst>
                                        </p:anim>
                                        <p:anim calcmode="lin" valueType="num">
                                          <p:cBhvr additive="base">
                                            <p:cTn id="24" dur="500" fill="hold"/>
                                            <p:tgtEl>
                                              <p:spTgt spid="12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3" fill="hold" nodeType="afterEffect" p14:presetBounceEnd="40000">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14:bounceEnd="40000">
                                          <p:cBhvr additive="base">
                                            <p:cTn id="28"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21"/>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2" presetClass="entr" presetSubtype="1" fill="hold" nodeType="afterEffect" p14:presetBounceEnd="40000">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14:bounceEnd="40000">
                                          <p:cBhvr additive="base">
                                            <p:cTn id="33"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4" dur="1000" fill="hold"/>
                                            <p:tgtEl>
                                              <p:spTgt spid="2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40000">
                                      <p:stCondLst>
                                        <p:cond delay="200"/>
                                      </p:stCondLst>
                                      <p:childTnLst>
                                        <p:set>
                                          <p:cBhvr>
                                            <p:cTn id="36" dur="1" fill="hold">
                                              <p:stCondLst>
                                                <p:cond delay="0"/>
                                              </p:stCondLst>
                                            </p:cTn>
                                            <p:tgtEl>
                                              <p:spTgt spid="20"/>
                                            </p:tgtEl>
                                            <p:attrNameLst>
                                              <p:attrName>style.visibility</p:attrName>
                                            </p:attrNameLst>
                                          </p:cBhvr>
                                          <p:to>
                                            <p:strVal val="visible"/>
                                          </p:to>
                                        </p:set>
                                        <p:anim calcmode="lin" valueType="num" p14:bounceEnd="40000">
                                          <p:cBhvr additive="base">
                                            <p:cTn id="37" dur="100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38"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iterate type="lt">
                                        <p:tmPct val="14000"/>
                                      </p:iterate>
                                      <p:childTnLst>
                                        <p:set>
                                          <p:cBhvr>
                                            <p:cTn id="42" dur="1" fill="hold">
                                              <p:stCondLst>
                                                <p:cond delay="0"/>
                                              </p:stCondLst>
                                            </p:cTn>
                                            <p:tgtEl>
                                              <p:spTgt spid="116"/>
                                            </p:tgtEl>
                                            <p:attrNameLst>
                                              <p:attrName>style.visibility</p:attrName>
                                            </p:attrNameLst>
                                          </p:cBhvr>
                                          <p:to>
                                            <p:strVal val="visible"/>
                                          </p:to>
                                        </p:set>
                                        <p:anim calcmode="lin" valueType="num">
                                          <p:cBhvr>
                                            <p:cTn id="43" dur="1000" fill="hold"/>
                                            <p:tgtEl>
                                              <p:spTgt spid="116"/>
                                            </p:tgtEl>
                                            <p:attrNameLst>
                                              <p:attrName>ppt_w</p:attrName>
                                            </p:attrNameLst>
                                          </p:cBhvr>
                                          <p:tavLst>
                                            <p:tav tm="0">
                                              <p:val>
                                                <p:strVal val="4*#ppt_w"/>
                                              </p:val>
                                            </p:tav>
                                            <p:tav tm="100000">
                                              <p:val>
                                                <p:strVal val="#ppt_w"/>
                                              </p:val>
                                            </p:tav>
                                          </p:tavLst>
                                        </p:anim>
                                        <p:anim calcmode="lin" valueType="num">
                                          <p:cBhvr>
                                            <p:cTn id="44" dur="1000" fill="hold"/>
                                            <p:tgtEl>
                                              <p:spTgt spid="116"/>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5">
                                                <p:txEl>
                                                  <p:pRg st="0" end="0"/>
                                                </p:txEl>
                                              </p:spTgt>
                                            </p:tgtEl>
                                            <p:attrNameLst>
                                              <p:attrName>style.visibility</p:attrName>
                                            </p:attrNameLst>
                                          </p:cBhvr>
                                          <p:to>
                                            <p:strVal val="visible"/>
                                          </p:to>
                                        </p:set>
                                        <p:anim calcmode="lin" valueType="num">
                                          <p:cBhvr>
                                            <p:cTn id="49" dur="500" fill="hold"/>
                                            <p:tgtEl>
                                              <p:spTgt spid="115">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5">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 presetClass="emph" presetSubtype="0" autoRev="1" fill="hold" nodeType="withEffect">
                                      <p:stCondLst>
                                        <p:cond delay="0"/>
                                      </p:stCondLst>
                                      <p:childTnLst>
                                        <p:animScale>
                                          <p:cBhvr>
                                            <p:cTn id="11" dur="1000" fill="hold"/>
                                            <p:tgtEl>
                                              <p:spTgt spid="11"/>
                                            </p:tgtEl>
                                          </p:cBhvr>
                                          <p:by x="150000" y="150000"/>
                                        </p:animScale>
                                      </p:childTnLst>
                                    </p:cTn>
                                  </p:par>
                                </p:childTnLst>
                              </p:cTn>
                            </p:par>
                            <p:par>
                              <p:cTn id="12" fill="hold">
                                <p:stCondLst>
                                  <p:cond delay="2000"/>
                                </p:stCondLst>
                                <p:childTnLst>
                                  <p:par>
                                    <p:cTn id="13" presetID="2" presetClass="entr" presetSubtype="3" fill="hold" nodeType="after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500" fill="hold"/>
                                            <p:tgtEl>
                                              <p:spTgt spid="118"/>
                                            </p:tgtEl>
                                            <p:attrNameLst>
                                              <p:attrName>ppt_x</p:attrName>
                                            </p:attrNameLst>
                                          </p:cBhvr>
                                          <p:tavLst>
                                            <p:tav tm="0">
                                              <p:val>
                                                <p:strVal val="1+#ppt_w/2"/>
                                              </p:val>
                                            </p:tav>
                                            <p:tav tm="100000">
                                              <p:val>
                                                <p:strVal val="#ppt_x"/>
                                              </p:val>
                                            </p:tav>
                                          </p:tavLst>
                                        </p:anim>
                                        <p:anim calcmode="lin" valueType="num">
                                          <p:cBhvr additive="base">
                                            <p:cTn id="16" dur="500" fill="hold"/>
                                            <p:tgtEl>
                                              <p:spTgt spid="118"/>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500" fill="hold"/>
                                            <p:tgtEl>
                                              <p:spTgt spid="117"/>
                                            </p:tgtEl>
                                            <p:attrNameLst>
                                              <p:attrName>ppt_x</p:attrName>
                                            </p:attrNameLst>
                                          </p:cBhvr>
                                          <p:tavLst>
                                            <p:tav tm="0">
                                              <p:val>
                                                <p:strVal val="0-#ppt_w/2"/>
                                              </p:val>
                                            </p:tav>
                                            <p:tav tm="100000">
                                              <p:val>
                                                <p:strVal val="#ppt_x"/>
                                              </p:val>
                                            </p:tav>
                                          </p:tavLst>
                                        </p:anim>
                                        <p:anim calcmode="lin" valueType="num">
                                          <p:cBhvr additive="base">
                                            <p:cTn id="20" dur="50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anim calcmode="lin" valueType="num">
                                          <p:cBhvr additive="base">
                                            <p:cTn id="23" dur="500" fill="hold"/>
                                            <p:tgtEl>
                                              <p:spTgt spid="123"/>
                                            </p:tgtEl>
                                            <p:attrNameLst>
                                              <p:attrName>ppt_x</p:attrName>
                                            </p:attrNameLst>
                                          </p:cBhvr>
                                          <p:tavLst>
                                            <p:tav tm="0">
                                              <p:val>
                                                <p:strVal val="1+#ppt_w/2"/>
                                              </p:val>
                                            </p:tav>
                                            <p:tav tm="100000">
                                              <p:val>
                                                <p:strVal val="#ppt_x"/>
                                              </p:val>
                                            </p:tav>
                                          </p:tavLst>
                                        </p:anim>
                                        <p:anim calcmode="lin" valueType="num">
                                          <p:cBhvr additive="base">
                                            <p:cTn id="24" dur="500" fill="hold"/>
                                            <p:tgtEl>
                                              <p:spTgt spid="12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3"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1+#ppt_w/2"/>
                                              </p:val>
                                            </p:tav>
                                            <p:tav tm="100000">
                                              <p:val>
                                                <p:strVal val="#ppt_x"/>
                                              </p:val>
                                            </p:tav>
                                          </p:tavLst>
                                        </p:anim>
                                        <p:anim calcmode="lin" valueType="num">
                                          <p:cBhvr additive="base">
                                            <p:cTn id="29" dur="500" fill="hold"/>
                                            <p:tgtEl>
                                              <p:spTgt spid="21"/>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2" presetClass="entr" presetSubtype="1"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1000" fill="hold"/>
                                            <p:tgtEl>
                                              <p:spTgt spid="22"/>
                                            </p:tgtEl>
                                            <p:attrNameLst>
                                              <p:attrName>ppt_x</p:attrName>
                                            </p:attrNameLst>
                                          </p:cBhvr>
                                          <p:tavLst>
                                            <p:tav tm="0">
                                              <p:val>
                                                <p:strVal val="#ppt_x"/>
                                              </p:val>
                                            </p:tav>
                                            <p:tav tm="100000">
                                              <p:val>
                                                <p:strVal val="#ppt_x"/>
                                              </p:val>
                                            </p:tav>
                                          </p:tavLst>
                                        </p:anim>
                                        <p:anim calcmode="lin" valueType="num">
                                          <p:cBhvr additive="base">
                                            <p:cTn id="34" dur="1000" fill="hold"/>
                                            <p:tgtEl>
                                              <p:spTgt spid="2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20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1000" fill="hold"/>
                                            <p:tgtEl>
                                              <p:spTgt spid="20"/>
                                            </p:tgtEl>
                                            <p:attrNameLst>
                                              <p:attrName>ppt_x</p:attrName>
                                            </p:attrNameLst>
                                          </p:cBhvr>
                                          <p:tavLst>
                                            <p:tav tm="0">
                                              <p:val>
                                                <p:strVal val="#ppt_x"/>
                                              </p:val>
                                            </p:tav>
                                            <p:tav tm="100000">
                                              <p:val>
                                                <p:strVal val="#ppt_x"/>
                                              </p:val>
                                            </p:tav>
                                          </p:tavLst>
                                        </p:anim>
                                        <p:anim calcmode="lin" valueType="num">
                                          <p:cBhvr additive="base">
                                            <p:cTn id="38"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iterate type="lt">
                                        <p:tmPct val="14000"/>
                                      </p:iterate>
                                      <p:childTnLst>
                                        <p:set>
                                          <p:cBhvr>
                                            <p:cTn id="42" dur="1" fill="hold">
                                              <p:stCondLst>
                                                <p:cond delay="0"/>
                                              </p:stCondLst>
                                            </p:cTn>
                                            <p:tgtEl>
                                              <p:spTgt spid="116"/>
                                            </p:tgtEl>
                                            <p:attrNameLst>
                                              <p:attrName>style.visibility</p:attrName>
                                            </p:attrNameLst>
                                          </p:cBhvr>
                                          <p:to>
                                            <p:strVal val="visible"/>
                                          </p:to>
                                        </p:set>
                                        <p:anim calcmode="lin" valueType="num">
                                          <p:cBhvr>
                                            <p:cTn id="43" dur="1000" fill="hold"/>
                                            <p:tgtEl>
                                              <p:spTgt spid="116"/>
                                            </p:tgtEl>
                                            <p:attrNameLst>
                                              <p:attrName>ppt_w</p:attrName>
                                            </p:attrNameLst>
                                          </p:cBhvr>
                                          <p:tavLst>
                                            <p:tav tm="0">
                                              <p:val>
                                                <p:strVal val="4*#ppt_w"/>
                                              </p:val>
                                            </p:tav>
                                            <p:tav tm="100000">
                                              <p:val>
                                                <p:strVal val="#ppt_w"/>
                                              </p:val>
                                            </p:tav>
                                          </p:tavLst>
                                        </p:anim>
                                        <p:anim calcmode="lin" valueType="num">
                                          <p:cBhvr>
                                            <p:cTn id="44" dur="1000" fill="hold"/>
                                            <p:tgtEl>
                                              <p:spTgt spid="116"/>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5">
                                                <p:txEl>
                                                  <p:pRg st="0" end="0"/>
                                                </p:txEl>
                                              </p:spTgt>
                                            </p:tgtEl>
                                            <p:attrNameLst>
                                              <p:attrName>style.visibility</p:attrName>
                                            </p:attrNameLst>
                                          </p:cBhvr>
                                          <p:to>
                                            <p:strVal val="visible"/>
                                          </p:to>
                                        </p:set>
                                        <p:anim calcmode="lin" valueType="num">
                                          <p:cBhvr>
                                            <p:cTn id="49" dur="500" fill="hold"/>
                                            <p:tgtEl>
                                              <p:spTgt spid="115">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5">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3" name="Group 12">
            <a:extLst>
              <a:ext uri="{FF2B5EF4-FFF2-40B4-BE49-F238E27FC236}">
                <a16:creationId xmlns:a16="http://schemas.microsoft.com/office/drawing/2014/main" id="{15A361BD-F2A1-477E-BE50-A2127B45C178}"/>
              </a:ext>
            </a:extLst>
          </p:cNvPr>
          <p:cNvGrpSpPr/>
          <p:nvPr/>
        </p:nvGrpSpPr>
        <p:grpSpPr>
          <a:xfrm>
            <a:off x="96457" y="157881"/>
            <a:ext cx="9047543" cy="4827738"/>
            <a:chOff x="0" y="254000"/>
            <a:chExt cx="9047543" cy="4827738"/>
          </a:xfrm>
        </p:grpSpPr>
        <p:sp>
          <p:nvSpPr>
            <p:cNvPr id="14" name="Rectangle 13">
              <a:extLst>
                <a:ext uri="{FF2B5EF4-FFF2-40B4-BE49-F238E27FC236}">
                  <a16:creationId xmlns:a16="http://schemas.microsoft.com/office/drawing/2014/main" id="{D27F0C67-A0C9-43A9-9BF8-9A09D7908E03}"/>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Google Shape;118;p26">
              <a:extLst>
                <a:ext uri="{FF2B5EF4-FFF2-40B4-BE49-F238E27FC236}">
                  <a16:creationId xmlns:a16="http://schemas.microsoft.com/office/drawing/2014/main" id="{455D272E-CE7A-4E96-9CF3-C74FBE05FCD4}"/>
                </a:ext>
              </a:extLst>
            </p:cNvPr>
            <p:cNvPicPr preferRelativeResize="0"/>
            <p:nvPr/>
          </p:nvPicPr>
          <p:blipFill>
            <a:blip r:embed="rId3">
              <a:alphaModFix amt="23000"/>
            </a:blip>
            <a:stretch>
              <a:fillRect/>
            </a:stretch>
          </p:blipFill>
          <p:spPr>
            <a:xfrm flipH="1">
              <a:off x="1258695" y="2814024"/>
              <a:ext cx="969908" cy="853824"/>
            </a:xfrm>
            <a:prstGeom prst="rect">
              <a:avLst/>
            </a:prstGeom>
            <a:noFill/>
            <a:ln>
              <a:noFill/>
            </a:ln>
          </p:spPr>
        </p:pic>
        <p:pic>
          <p:nvPicPr>
            <p:cNvPr id="16" name="Google Shape;117;p26">
              <a:extLst>
                <a:ext uri="{FF2B5EF4-FFF2-40B4-BE49-F238E27FC236}">
                  <a16:creationId xmlns:a16="http://schemas.microsoft.com/office/drawing/2014/main" id="{0C1DB5E1-E370-429A-9A0C-8DAB5975CDAE}"/>
                </a:ext>
              </a:extLst>
            </p:cNvPr>
            <p:cNvPicPr preferRelativeResize="0"/>
            <p:nvPr/>
          </p:nvPicPr>
          <p:blipFill>
            <a:blip r:embed="rId4">
              <a:alphaModFix amt="37000"/>
            </a:blip>
            <a:stretch>
              <a:fillRect/>
            </a:stretch>
          </p:blipFill>
          <p:spPr>
            <a:xfrm>
              <a:off x="8149067" y="254000"/>
              <a:ext cx="898476" cy="600376"/>
            </a:xfrm>
            <a:prstGeom prst="rect">
              <a:avLst/>
            </a:prstGeom>
            <a:noFill/>
            <a:ln>
              <a:noFill/>
            </a:ln>
          </p:spPr>
        </p:pic>
        <p:pic>
          <p:nvPicPr>
            <p:cNvPr id="17" name="Google Shape;869;p41">
              <a:extLst>
                <a:ext uri="{FF2B5EF4-FFF2-40B4-BE49-F238E27FC236}">
                  <a16:creationId xmlns:a16="http://schemas.microsoft.com/office/drawing/2014/main" id="{8DBE45E4-4E67-447C-AA83-5D01B2F49F62}"/>
                </a:ext>
              </a:extLst>
            </p:cNvPr>
            <p:cNvPicPr preferRelativeResize="0"/>
            <p:nvPr/>
          </p:nvPicPr>
          <p:blipFill rotWithShape="1">
            <a:blip r:embed="rId5">
              <a:alphaModFix amt="19000"/>
            </a:blip>
            <a:srcRect l="37120" t="1047" r="3924" b="1047"/>
            <a:stretch/>
          </p:blipFill>
          <p:spPr>
            <a:xfrm>
              <a:off x="2743200" y="454152"/>
              <a:ext cx="4257784" cy="4403598"/>
            </a:xfrm>
            <a:prstGeom prst="rect">
              <a:avLst/>
            </a:prstGeom>
            <a:noFill/>
            <a:ln>
              <a:noFill/>
            </a:ln>
          </p:spPr>
        </p:pic>
        <p:pic>
          <p:nvPicPr>
            <p:cNvPr id="18" name="Google Shape;118;p26">
              <a:extLst>
                <a:ext uri="{FF2B5EF4-FFF2-40B4-BE49-F238E27FC236}">
                  <a16:creationId xmlns:a16="http://schemas.microsoft.com/office/drawing/2014/main" id="{62DC049B-0E68-4046-9344-318D603CD1F0}"/>
                </a:ext>
              </a:extLst>
            </p:cNvPr>
            <p:cNvPicPr preferRelativeResize="0"/>
            <p:nvPr/>
          </p:nvPicPr>
          <p:blipFill>
            <a:blip r:embed="rId3">
              <a:alphaModFix amt="26000"/>
            </a:blip>
            <a:stretch>
              <a:fillRect/>
            </a:stretch>
          </p:blipFill>
          <p:spPr>
            <a:xfrm flipH="1">
              <a:off x="6642300" y="1581150"/>
              <a:ext cx="969908" cy="853824"/>
            </a:xfrm>
            <a:prstGeom prst="rect">
              <a:avLst/>
            </a:prstGeom>
            <a:noFill/>
            <a:ln>
              <a:noFill/>
            </a:ln>
          </p:spPr>
        </p:pic>
        <p:pic>
          <p:nvPicPr>
            <p:cNvPr id="19" name="Google Shape;334;p30">
              <a:extLst>
                <a:ext uri="{FF2B5EF4-FFF2-40B4-BE49-F238E27FC236}">
                  <a16:creationId xmlns:a16="http://schemas.microsoft.com/office/drawing/2014/main" id="{0CC0E407-4273-426F-8865-01116172597D}"/>
                </a:ext>
              </a:extLst>
            </p:cNvPr>
            <p:cNvPicPr preferRelativeResize="0"/>
            <p:nvPr/>
          </p:nvPicPr>
          <p:blipFill>
            <a:blip r:embed="rId6">
              <a:alphaModFix amt="37000"/>
            </a:blip>
            <a:stretch>
              <a:fillRect/>
            </a:stretch>
          </p:blipFill>
          <p:spPr>
            <a:xfrm>
              <a:off x="7612208" y="3287839"/>
              <a:ext cx="1163492" cy="1208483"/>
            </a:xfrm>
            <a:prstGeom prst="rect">
              <a:avLst/>
            </a:prstGeom>
            <a:noFill/>
            <a:ln>
              <a:noFill/>
            </a:ln>
          </p:spPr>
        </p:pic>
        <p:pic>
          <p:nvPicPr>
            <p:cNvPr id="20" name="Google Shape;334;p30">
              <a:extLst>
                <a:ext uri="{FF2B5EF4-FFF2-40B4-BE49-F238E27FC236}">
                  <a16:creationId xmlns:a16="http://schemas.microsoft.com/office/drawing/2014/main" id="{483B919B-B3D5-4409-94BE-256851064C7D}"/>
                </a:ext>
              </a:extLst>
            </p:cNvPr>
            <p:cNvPicPr preferRelativeResize="0"/>
            <p:nvPr/>
          </p:nvPicPr>
          <p:blipFill>
            <a:blip r:embed="rId6">
              <a:alphaModFix amt="30000"/>
            </a:blip>
            <a:stretch>
              <a:fillRect/>
            </a:stretch>
          </p:blipFill>
          <p:spPr>
            <a:xfrm>
              <a:off x="407530" y="694082"/>
              <a:ext cx="1163492" cy="1208483"/>
            </a:xfrm>
            <a:prstGeom prst="rect">
              <a:avLst/>
            </a:prstGeom>
            <a:noFill/>
            <a:ln>
              <a:noFill/>
            </a:ln>
          </p:spPr>
        </p:pic>
        <p:pic>
          <p:nvPicPr>
            <p:cNvPr id="21" name="Google Shape;117;p26">
              <a:extLst>
                <a:ext uri="{FF2B5EF4-FFF2-40B4-BE49-F238E27FC236}">
                  <a16:creationId xmlns:a16="http://schemas.microsoft.com/office/drawing/2014/main" id="{91624813-896F-4B3A-B075-D1DAD64FB540}"/>
                </a:ext>
              </a:extLst>
            </p:cNvPr>
            <p:cNvPicPr preferRelativeResize="0"/>
            <p:nvPr/>
          </p:nvPicPr>
          <p:blipFill>
            <a:blip r:embed="rId4">
              <a:alphaModFix amt="44000"/>
            </a:blip>
            <a:stretch>
              <a:fillRect/>
            </a:stretch>
          </p:blipFill>
          <p:spPr>
            <a:xfrm>
              <a:off x="0" y="4481362"/>
              <a:ext cx="898476" cy="600376"/>
            </a:xfrm>
            <a:prstGeom prst="rect">
              <a:avLst/>
            </a:prstGeom>
            <a:noFill/>
            <a:ln>
              <a:noFill/>
            </a:ln>
          </p:spPr>
        </p:pic>
      </p:grpSp>
      <p:sp>
        <p:nvSpPr>
          <p:cNvPr id="129" name="Google Shape;129;p27"/>
          <p:cNvSpPr txBox="1">
            <a:spLocks noGrp="1"/>
          </p:cNvSpPr>
          <p:nvPr>
            <p:ph type="ctrTitle"/>
          </p:nvPr>
        </p:nvSpPr>
        <p:spPr>
          <a:xfrm>
            <a:off x="1862441" y="258811"/>
            <a:ext cx="52731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spc="-80">
                <a:solidFill>
                  <a:schemeClr val="bg1"/>
                </a:solidFill>
                <a:latin typeface="UTM Flamenco" panose="02040603050506020204" pitchFamily="18" charset="0"/>
                <a:sym typeface="Arial"/>
              </a:rPr>
              <a:t>MỤC TIÊU BÀI HỌC</a:t>
            </a:r>
            <a:endParaRPr sz="4400" spc="-80">
              <a:solidFill>
                <a:schemeClr val="bg1"/>
              </a:solidFill>
              <a:latin typeface="UTM Flamenco" panose="02040603050506020204" pitchFamily="18" charset="0"/>
              <a:sym typeface="Arial"/>
            </a:endParaRPr>
          </a:p>
        </p:txBody>
      </p:sp>
      <p:pic>
        <p:nvPicPr>
          <p:cNvPr id="4" name="Picture 8" descr="Chìa Khóa Kim Loại Phẳng Hình ảnh | Định dạng hình ảnh PSD 611644703|  vn.lovepik.com">
            <a:extLst>
              <a:ext uri="{FF2B5EF4-FFF2-40B4-BE49-F238E27FC236}">
                <a16:creationId xmlns:a16="http://schemas.microsoft.com/office/drawing/2014/main" id="{561DF567-BFC2-43DC-AFA2-53EEF4B6278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78" b="89778" l="6667" r="92000">
                        <a14:foregroundMark x1="6667" y1="47111" x2="6667" y2="47111"/>
                        <a14:foregroundMark x1="92000" y1="49333" x2="92000"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313703" y="2390778"/>
            <a:ext cx="837095" cy="8370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ình ảnh Thiết Bị Truy Cập Dân Tộc Chính Mực Vẽ Tay Vector, Chìa Khóa đen  Trắng, Chìa Khóa, Dân Tộc Vector và PNG với nền trong suốt để tải xuống miễn">
            <a:extLst>
              <a:ext uri="{FF2B5EF4-FFF2-40B4-BE49-F238E27FC236}">
                <a16:creationId xmlns:a16="http://schemas.microsoft.com/office/drawing/2014/main" id="{902D76A7-818E-4C88-A39F-1B17E8CD9712}"/>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792" r="22778"/>
          <a:stretch/>
        </p:blipFill>
        <p:spPr bwMode="auto">
          <a:xfrm rot="16200000">
            <a:off x="466751" y="3218909"/>
            <a:ext cx="687056" cy="1285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Clip nghệ thuật Western Véc tơ đồ họa Ảnh minh Họa - Một chìa khóa png tải  về - Miễn phí trong suốt Phần Cứng png Tải về.">
            <a:extLst>
              <a:ext uri="{FF2B5EF4-FFF2-40B4-BE49-F238E27FC236}">
                <a16:creationId xmlns:a16="http://schemas.microsoft.com/office/drawing/2014/main" id="{24853428-1CD3-46C5-B61F-21F777C8B5F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556" b="90909" l="7451" r="93333">
                        <a14:foregroundMark x1="7451" y1="71212" x2="7451" y2="71212"/>
                        <a14:foregroundMark x1="15686" y1="89899" x2="15686" y2="89899"/>
                        <a14:foregroundMark x1="15686" y1="92424" x2="15686" y2="92424"/>
                        <a14:foregroundMark x1="75686" y1="5556" x2="75686" y2="5556"/>
                        <a14:foregroundMark x1="90980" y1="28788" x2="90980" y2="28788"/>
                        <a14:foregroundMark x1="93333" y1="46970" x2="93333" y2="46970"/>
                        <a14:backgroundMark x1="74510" y1="27778" x2="74510" y2="27778"/>
                        <a14:backgroundMark x1="71373" y1="39899" x2="71373" y2="39899"/>
                        <a14:backgroundMark x1="37647" y1="61111" x2="37647" y2="61111"/>
                      </a14:backgroundRemoval>
                    </a14:imgEffect>
                  </a14:imgLayer>
                </a14:imgProps>
              </a:ext>
              <a:ext uri="{28A0092B-C50C-407E-A947-70E740481C1C}">
                <a14:useLocalDpi xmlns:a14="http://schemas.microsoft.com/office/drawing/2010/main" val="0"/>
              </a:ext>
            </a:extLst>
          </a:blip>
          <a:srcRect/>
          <a:stretch>
            <a:fillRect/>
          </a:stretch>
        </p:blipFill>
        <p:spPr bwMode="auto">
          <a:xfrm rot="19970931" flipH="1">
            <a:off x="276234" y="1277587"/>
            <a:ext cx="892049" cy="6926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0AD3B44-6D43-46B2-B4B7-B7ADA1FFC190}"/>
              </a:ext>
            </a:extLst>
          </p:cNvPr>
          <p:cNvSpPr txBox="1"/>
          <p:nvPr/>
        </p:nvSpPr>
        <p:spPr>
          <a:xfrm>
            <a:off x="1031870" y="1309400"/>
            <a:ext cx="8112130" cy="1018099"/>
          </a:xfrm>
          <a:prstGeom prst="rect">
            <a:avLst/>
          </a:prstGeom>
          <a:noFill/>
        </p:spPr>
        <p:txBody>
          <a:bodyPr wrap="square">
            <a:spAutoFit/>
          </a:bodyPr>
          <a:lstStyle/>
          <a:p>
            <a:pPr marL="152400" lvl="0" algn="just" rtl="0">
              <a:lnSpc>
                <a:spcPct val="94000"/>
              </a:lnSpc>
              <a:spcBef>
                <a:spcPts val="600"/>
              </a:spcBef>
              <a:spcAft>
                <a:spcPts val="0"/>
              </a:spcAft>
              <a:buClr>
                <a:schemeClr val="dk1"/>
              </a:buClr>
              <a:buSzPts val="1200"/>
            </a:pPr>
            <a:r>
              <a:rPr lang="en-US" sz="3200" spc="-80">
                <a:solidFill>
                  <a:schemeClr val="tx1"/>
                </a:solidFill>
                <a:latin typeface="UTM Flamenco" panose="02040603050506020204" pitchFamily="18" charset="0"/>
                <a:ea typeface="Livvic"/>
                <a:cs typeface="Livvic"/>
                <a:sym typeface="Livvic"/>
              </a:rPr>
              <a:t>Biết tên gọi, kí hiệu và mối quan hệ của các đơn vị đo diện tích đã học.</a:t>
            </a:r>
          </a:p>
        </p:txBody>
      </p:sp>
      <p:sp>
        <p:nvSpPr>
          <p:cNvPr id="10" name="TextBox 9">
            <a:extLst>
              <a:ext uri="{FF2B5EF4-FFF2-40B4-BE49-F238E27FC236}">
                <a16:creationId xmlns:a16="http://schemas.microsoft.com/office/drawing/2014/main" id="{BF61C73E-38A2-4455-A28C-3DAB2D25C0B8}"/>
              </a:ext>
            </a:extLst>
          </p:cNvPr>
          <p:cNvSpPr txBox="1"/>
          <p:nvPr/>
        </p:nvSpPr>
        <p:spPr>
          <a:xfrm>
            <a:off x="1031870" y="2621755"/>
            <a:ext cx="8112130" cy="555217"/>
          </a:xfrm>
          <a:prstGeom prst="rect">
            <a:avLst/>
          </a:prstGeom>
          <a:noFill/>
        </p:spPr>
        <p:txBody>
          <a:bodyPr wrap="square">
            <a:spAutoFit/>
          </a:bodyPr>
          <a:lstStyle/>
          <a:p>
            <a:pPr marL="152400" lvl="0" algn="just" rtl="0">
              <a:lnSpc>
                <a:spcPct val="94000"/>
              </a:lnSpc>
              <a:spcBef>
                <a:spcPts val="600"/>
              </a:spcBef>
              <a:spcAft>
                <a:spcPts val="0"/>
              </a:spcAft>
              <a:buClr>
                <a:schemeClr val="dk1"/>
              </a:buClr>
              <a:buSzPts val="1200"/>
            </a:pPr>
            <a:r>
              <a:rPr lang="en-US" sz="3200" spc="-80">
                <a:solidFill>
                  <a:schemeClr val="tx1"/>
                </a:solidFill>
                <a:latin typeface="UTM Flamenco" panose="02040603050506020204" pitchFamily="18" charset="0"/>
                <a:ea typeface="Livvic"/>
                <a:cs typeface="Livvic"/>
                <a:sym typeface="Livvic"/>
              </a:rPr>
              <a:t>Vận dụng để chuyển đổi, so sánh số đo diện tích.</a:t>
            </a:r>
          </a:p>
        </p:txBody>
      </p:sp>
      <p:sp>
        <p:nvSpPr>
          <p:cNvPr id="12" name="TextBox 11">
            <a:extLst>
              <a:ext uri="{FF2B5EF4-FFF2-40B4-BE49-F238E27FC236}">
                <a16:creationId xmlns:a16="http://schemas.microsoft.com/office/drawing/2014/main" id="{9FC096DD-BD9F-450E-ABE2-350E4EF0D665}"/>
              </a:ext>
            </a:extLst>
          </p:cNvPr>
          <p:cNvSpPr txBox="1"/>
          <p:nvPr/>
        </p:nvSpPr>
        <p:spPr>
          <a:xfrm>
            <a:off x="1181278" y="3613251"/>
            <a:ext cx="8112130" cy="555217"/>
          </a:xfrm>
          <a:prstGeom prst="rect">
            <a:avLst/>
          </a:prstGeom>
          <a:noFill/>
        </p:spPr>
        <p:txBody>
          <a:bodyPr wrap="square">
            <a:spAutoFit/>
          </a:bodyPr>
          <a:lstStyle/>
          <a:p>
            <a:pPr marL="152400" lvl="0" algn="just" rtl="0">
              <a:lnSpc>
                <a:spcPct val="94000"/>
              </a:lnSpc>
              <a:spcBef>
                <a:spcPts val="600"/>
              </a:spcBef>
              <a:spcAft>
                <a:spcPts val="0"/>
              </a:spcAft>
              <a:buClr>
                <a:schemeClr val="dk1"/>
              </a:buClr>
              <a:buSzPts val="1200"/>
            </a:pPr>
            <a:r>
              <a:rPr lang="en-US" sz="3200" spc="-80">
                <a:solidFill>
                  <a:schemeClr val="tx1"/>
                </a:solidFill>
                <a:latin typeface="UTM Flamenco" panose="02040603050506020204" pitchFamily="18" charset="0"/>
                <a:ea typeface="Livvic"/>
                <a:cs typeface="Livvic"/>
                <a:sym typeface="Livvic"/>
              </a:rPr>
              <a:t>Giải các bài toán liên quan đến diện tích.</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500" fill="hold"/>
                                        <p:tgtEl>
                                          <p:spTgt spid="129"/>
                                        </p:tgtEl>
                                        <p:attrNameLst>
                                          <p:attrName>ppt_w</p:attrName>
                                        </p:attrNameLst>
                                      </p:cBhvr>
                                      <p:tavLst>
                                        <p:tav tm="0">
                                          <p:val>
                                            <p:fltVal val="0"/>
                                          </p:val>
                                        </p:tav>
                                        <p:tav tm="100000">
                                          <p:val>
                                            <p:strVal val="#ppt_w"/>
                                          </p:val>
                                        </p:tav>
                                      </p:tavLst>
                                    </p:anim>
                                    <p:anim calcmode="lin" valueType="num">
                                      <p:cBhvr>
                                        <p:cTn id="8" dur="500" fill="hold"/>
                                        <p:tgtEl>
                                          <p:spTgt spid="129"/>
                                        </p:tgtEl>
                                        <p:attrNameLst>
                                          <p:attrName>ppt_h</p:attrName>
                                        </p:attrNameLst>
                                      </p:cBhvr>
                                      <p:tavLst>
                                        <p:tav tm="0">
                                          <p:val>
                                            <p:fltVal val="0"/>
                                          </p:val>
                                        </p:tav>
                                        <p:tav tm="100000">
                                          <p:val>
                                            <p:strVal val="#ppt_h"/>
                                          </p:val>
                                        </p:tav>
                                      </p:tavLst>
                                    </p:anim>
                                    <p:animEffect transition="in" filter="fade">
                                      <p:cBhvr>
                                        <p:cTn id="9" dur="500"/>
                                        <p:tgtEl>
                                          <p:spTgt spid="12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ACDAC97-27CB-4708-B070-57A0615E9340}"/>
              </a:ext>
            </a:extLst>
          </p:cNvPr>
          <p:cNvGrpSpPr/>
          <p:nvPr/>
        </p:nvGrpSpPr>
        <p:grpSpPr>
          <a:xfrm>
            <a:off x="-152400" y="-400050"/>
            <a:ext cx="9601200" cy="5714999"/>
            <a:chOff x="1939290" y="-2058427"/>
            <a:chExt cx="9144000" cy="5714999"/>
          </a:xfrm>
        </p:grpSpPr>
        <p:pic>
          <p:nvPicPr>
            <p:cNvPr id="5122" name="Picture 2" descr="Top 5 trò chơi học Tiếng Anh cho trẻ em - I CAN READ">
              <a:extLst>
                <a:ext uri="{FF2B5EF4-FFF2-40B4-BE49-F238E27FC236}">
                  <a16:creationId xmlns:a16="http://schemas.microsoft.com/office/drawing/2014/main" id="{8BB53C68-160E-4025-BCE6-31E0A0CFAF6E}"/>
                </a:ext>
              </a:extLst>
            </p:cNvPr>
            <p:cNvPicPr>
              <a:picLocks noChangeAspect="1" noChangeArrowheads="1"/>
            </p:cNvPicPr>
            <p:nvPr/>
          </p:nvPicPr>
          <p:blipFill>
            <a:blip r:embed="rId2">
              <a:clrChange>
                <a:clrFrom>
                  <a:srgbClr val="F6F6F6"/>
                </a:clrFrom>
                <a:clrTo>
                  <a:srgbClr val="F6F6F6">
                    <a:alpha val="0"/>
                  </a:srgbClr>
                </a:clrTo>
              </a:clrChange>
              <a:extLst>
                <a:ext uri="{BEBA8EAE-BF5A-486C-A8C5-ECC9F3942E4B}">
                  <a14:imgProps xmlns:a14="http://schemas.microsoft.com/office/drawing/2010/main">
                    <a14:imgLayer r:embed="rId3">
                      <a14:imgEffect>
                        <a14:backgroundRemoval t="0" b="96574" l="462" r="99385">
                          <a14:foregroundMark x1="10923" y1="23555" x2="13385" y2="37259"/>
                          <a14:foregroundMark x1="13385" y1="37259" x2="49385" y2="40257"/>
                          <a14:foregroundMark x1="82892" y1="30813" x2="86615" y2="29764"/>
                          <a14:foregroundMark x1="49385" y1="40257" x2="78287" y2="32111"/>
                          <a14:foregroundMark x1="86615" y1="29764" x2="91846" y2="76660"/>
                          <a14:foregroundMark x1="94559" y1="21413" x2="93077" y2="86510"/>
                          <a14:foregroundMark x1="94588" y1="20128" x2="94578" y2="20557"/>
                          <a14:foregroundMark x1="94632" y1="18201" x2="94588" y2="20128"/>
                          <a14:foregroundMark x1="94637" y1="17987" x2="94632" y2="18201"/>
                          <a14:foregroundMark x1="94769" y1="12206" x2="94637" y2="17987"/>
                          <a14:foregroundMark x1="93077" y1="86510" x2="85077" y2="83084"/>
                          <a14:foregroundMark x1="85077" y1="83084" x2="84308" y2="82013"/>
                          <a14:foregroundMark x1="8154" y1="19058" x2="6615" y2="95931"/>
                          <a14:foregroundMark x1="3846" y1="5782" x2="16462" y2="10278"/>
                          <a14:foregroundMark x1="16462" y1="10278" x2="14615" y2="41542"/>
                          <a14:foregroundMark x1="16154" y1="5996" x2="7231" y2="7923"/>
                          <a14:foregroundMark x1="7231" y1="7923" x2="3385" y2="29764"/>
                          <a14:foregroundMark x1="3385" y1="29764" x2="5538" y2="88865"/>
                          <a14:foregroundMark x1="3385" y1="6424" x2="5077" y2="28051"/>
                          <a14:foregroundMark x1="5077" y1="4711" x2="3950" y2="4189"/>
                          <a14:foregroundMark x1="1287" y1="76983" x2="1231" y2="79443"/>
                          <a14:foregroundMark x1="1444" y1="70126" x2="1409" y2="71659"/>
                          <a14:foregroundMark x1="2896" y1="6735" x2="1724" y2="57881"/>
                          <a14:foregroundMark x1="3014" y1="34697" x2="4154" y2="26767"/>
                          <a14:foregroundMark x1="4154" y1="26767" x2="3489" y2="5302"/>
                          <a14:foregroundMark x1="3253" y1="5874" x2="2834" y2="18392"/>
                          <a14:foregroundMark x1="2462" y1="12585" x2="2462" y2="7278"/>
                          <a14:foregroundMark x1="2247" y1="7328" x2="2052" y2="12593"/>
                          <a14:foregroundMark x1="1692" y1="12601" x2="1692" y2="7457"/>
                          <a14:foregroundMark x1="29077" y1="22484" x2="34923" y2="35546"/>
                          <a14:foregroundMark x1="33385" y1="22912" x2="36769" y2="31478"/>
                          <a14:foregroundMark x1="36769" y1="31478" x2="37385" y2="32334"/>
                          <a14:foregroundMark x1="27538" y1="20557" x2="25538" y2="30835"/>
                          <a14:foregroundMark x1="25538" y1="30835" x2="29692" y2="31478"/>
                          <a14:foregroundMark x1="25385" y1="22912" x2="29077" y2="20771"/>
                          <a14:foregroundMark x1="21077" y1="21627" x2="21231" y2="20771"/>
                          <a14:foregroundMark x1="11385" y1="95075" x2="27846" y2="81585"/>
                          <a14:foregroundMark x1="22923" y1="88651" x2="29077" y2="94861"/>
                          <a14:foregroundMark x1="29077" y1="94861" x2="30000" y2="87794"/>
                          <a14:foregroundMark x1="32154" y1="92077" x2="31846" y2="81370"/>
                          <a14:foregroundMark x1="31846" y1="81370" x2="28615" y2="73448"/>
                          <a14:foregroundMark x1="31077" y1="93148" x2="50462" y2="89507"/>
                          <a14:foregroundMark x1="50462" y1="89507" x2="68769" y2="93576"/>
                          <a14:foregroundMark x1="78000" y1="92161" x2="85538" y2="91006"/>
                          <a14:foregroundMark x1="68769" y1="93576" x2="73053" y2="92919"/>
                          <a14:foregroundMark x1="85538" y1="91006" x2="91846" y2="95075"/>
                          <a14:foregroundMark x1="91846" y1="95075" x2="93538" y2="94218"/>
                          <a14:foregroundMark x1="96308" y1="50107" x2="96154" y2="96574"/>
                          <a14:foregroundMark x1="87846" y1="7066" x2="87846" y2="7066"/>
                          <a14:foregroundMark x1="96923" y1="7495" x2="96923" y2="7495"/>
                          <a14:foregroundMark x1="97000" y1="18201" x2="97231" y2="18844"/>
                          <a14:foregroundMark x1="96923" y1="17987" x2="97000" y2="18201"/>
                          <a14:foregroundMark x1="96154" y1="15846" x2="96923" y2="17987"/>
                          <a14:foregroundMark x1="99385" y1="13062" x2="99385" y2="13062"/>
                          <a14:foregroundMark x1="97692" y1="6852" x2="97692" y2="6852"/>
                          <a14:foregroundMark x1="98046" y1="90418" x2="98154" y2="94433"/>
                          <a14:foregroundMark x1="96183" y1="21413" x2="97508" y2="70486"/>
                          <a14:foregroundMark x1="96154" y1="20343" x2="96160" y2="20557"/>
                          <a14:foregroundMark x1="30615" y1="11777" x2="30615" y2="11777"/>
                          <a14:foregroundMark x1="51692" y1="10278" x2="51692" y2="10278"/>
                          <a14:foregroundMark x1="30154" y1="37259" x2="34615" y2="35118"/>
                          <a14:foregroundMark x1="47077" y1="42612" x2="32769" y2="56531"/>
                          <a14:foregroundMark x1="32769" y1="56531" x2="29231" y2="64240"/>
                          <a14:foregroundMark x1="29231" y1="64240" x2="34154" y2="75161"/>
                          <a14:foregroundMark x1="34154" y1="75161" x2="36923" y2="77730"/>
                          <a14:foregroundMark x1="32615" y1="73662" x2="28462" y2="65739"/>
                          <a14:foregroundMark x1="28462" y1="65739" x2="31231" y2="59315"/>
                          <a14:foregroundMark x1="37385" y1="25696" x2="42769" y2="23555"/>
                          <a14:foregroundMark x1="42769" y1="23555" x2="48308" y2="27409"/>
                          <a14:foregroundMark x1="48308" y1="27409" x2="49846" y2="37259"/>
                          <a14:foregroundMark x1="49846" y1="37259" x2="46923" y2="28694"/>
                          <a14:foregroundMark x1="46923" y1="28694" x2="40000" y2="20343"/>
                          <a14:foregroundMark x1="40000" y1="20343" x2="40769" y2="22056"/>
                          <a14:foregroundMark x1="48615" y1="41328" x2="54462" y2="52248"/>
                          <a14:foregroundMark x1="54462" y1="52248" x2="59538" y2="56317"/>
                          <a14:foregroundMark x1="59538" y1="56317" x2="66154" y2="55246"/>
                          <a14:foregroundMark x1="66154" y1="55246" x2="81385" y2="46467"/>
                          <a14:foregroundMark x1="81385" y1="46467" x2="85538" y2="52677"/>
                          <a14:foregroundMark x1="85538" y1="52677" x2="83846" y2="63812"/>
                          <a14:foregroundMark x1="83846" y1="63812" x2="79077" y2="71949"/>
                          <a14:foregroundMark x1="79077" y1="71949" x2="78615" y2="73448"/>
                          <a14:foregroundMark x1="85231" y1="51606" x2="78769" y2="46681"/>
                          <a14:foregroundMark x1="78769" y1="46681" x2="70615" y2="50107"/>
                          <a14:foregroundMark x1="81538" y1="45824" x2="75385" y2="40899"/>
                          <a14:foregroundMark x1="75385" y1="40899" x2="67846" y2="41542"/>
                          <a14:foregroundMark x1="67846" y1="41542" x2="59385" y2="36403"/>
                          <a14:foregroundMark x1="73385" y1="40043" x2="79692" y2="42612"/>
                          <a14:foregroundMark x1="79692" y1="42612" x2="79692" y2="42827"/>
                          <a14:foregroundMark x1="68000" y1="20128" x2="72308" y2="27623"/>
                          <a14:foregroundMark x1="63385" y1="21413" x2="69846" y2="24197"/>
                          <a14:foregroundMark x1="81077" y1="21627" x2="83538" y2="28694"/>
                          <a14:foregroundMark x1="73538" y1="20985" x2="77231" y2="28908"/>
                          <a14:foregroundMark x1="77231" y1="28908" x2="76000" y2="31478"/>
                          <a14:foregroundMark x1="71846" y1="19272" x2="79692" y2="25696"/>
                          <a14:foregroundMark x1="79692" y1="25696" x2="80154" y2="31906"/>
                          <a14:foregroundMark x1="70308" y1="18415" x2="62769" y2="20343"/>
                          <a14:foregroundMark x1="62769" y1="20343" x2="71692" y2="20343"/>
                          <a14:foregroundMark x1="71692" y1="20343" x2="79385" y2="27837"/>
                          <a14:foregroundMark x1="79385" y1="27837" x2="82308" y2="19914"/>
                          <a14:foregroundMark x1="79846" y1="31906" x2="80769" y2="32120"/>
                          <a14:foregroundMark x1="92769" y1="3854" x2="92769" y2="3854"/>
                          <a14:foregroundMark x1="59846" y1="56317" x2="61538" y2="56745"/>
                          <a14:foregroundMark x1="60769" y1="59101" x2="62462" y2="64026"/>
                          <a14:foregroundMark x1="62615" y1="63597" x2="62923" y2="65953"/>
                          <a14:backgroundMark x1="3077" y1="642" x2="11077" y2="214"/>
                          <a14:backgroundMark x1="11077" y1="214" x2="11846" y2="428"/>
                          <a14:backgroundMark x1="1846" y1="2355" x2="3231" y2="1713"/>
                          <a14:backgroundMark x1="154" y1="12634" x2="923" y2="82227"/>
                          <a14:backgroundMark x1="923" y1="82227" x2="615" y2="85867"/>
                          <a14:backgroundMark x1="1231" y1="61884" x2="1077" y2="65739"/>
                          <a14:backgroundMark x1="923" y1="71520" x2="154" y2="76660"/>
                          <a14:backgroundMark x1="1077" y1="58030" x2="1846" y2="64454"/>
                          <a14:backgroundMark x1="1846" y1="64882" x2="1077" y2="70021"/>
                          <a14:backgroundMark x1="2154" y1="4497" x2="4000" y2="4069"/>
                          <a14:backgroundMark x1="78154" y1="92505" x2="74154" y2="92291"/>
                          <a14:backgroundMark x1="78000" y1="92077" x2="78000" y2="92077"/>
                          <a14:backgroundMark x1="76462" y1="92934" x2="73385" y2="93576"/>
                          <a14:backgroundMark x1="67538" y1="94004" x2="67538" y2="94004"/>
                          <a14:backgroundMark x1="83846" y1="81799" x2="84308" y2="82013"/>
                          <a14:backgroundMark x1="98000" y1="70450" x2="98769" y2="90364"/>
                          <a14:backgroundMark x1="64308" y1="76445" x2="60615" y2="77944"/>
                          <a14:backgroundMark x1="60769" y1="75803" x2="59846" y2="78587"/>
                          <a14:backgroundMark x1="91538" y1="2355" x2="96308" y2="2355"/>
                          <a14:backgroundMark x1="97077" y1="17987" x2="97077" y2="17987"/>
                          <a14:backgroundMark x1="96462" y1="20128" x2="96462" y2="20128"/>
                          <a14:backgroundMark x1="96462" y1="20557" x2="96462" y2="21413"/>
                          <a14:backgroundMark x1="97077" y1="18201" x2="97077" y2="18201"/>
                          <a14:backgroundMark x1="87538" y1="7709" x2="87538" y2="7709"/>
                          <a14:backgroundMark x1="60720" y1="58330" x2="60950" y2="58988"/>
                          <a14:backgroundMark x1="63385" y1="65953" x2="63077" y2="75375"/>
                          <a14:backgroundMark x1="60769" y1="57816" x2="60769" y2="57816"/>
                          <a14:backgroundMark x1="60923" y1="57602" x2="60923" y2="57602"/>
                          <a14:backgroundMark x1="61692" y1="72805" x2="62154" y2="74946"/>
                          <a14:backgroundMark x1="62000" y1="72805" x2="60615" y2="76874"/>
                          <a14:backgroundMark x1="62000" y1="71949" x2="62462" y2="71949"/>
                        </a14:backgroundRemoval>
                      </a14:imgEffect>
                    </a14:imgLayer>
                  </a14:imgProps>
                </a:ext>
                <a:ext uri="{28A0092B-C50C-407E-A947-70E740481C1C}">
                  <a14:useLocalDpi xmlns:a14="http://schemas.microsoft.com/office/drawing/2010/main" val="0"/>
                </a:ext>
              </a:extLst>
            </a:blip>
            <a:srcRect/>
            <a:stretch>
              <a:fillRect/>
            </a:stretch>
          </p:blipFill>
          <p:spPr bwMode="auto">
            <a:xfrm>
              <a:off x="1939290" y="-2058427"/>
              <a:ext cx="9144000" cy="571499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F18240FB-46C0-49B9-A856-0EDC7AA49EB5}"/>
                </a:ext>
              </a:extLst>
            </p:cNvPr>
            <p:cNvSpPr/>
            <p:nvPr/>
          </p:nvSpPr>
          <p:spPr>
            <a:xfrm>
              <a:off x="7088744" y="1183353"/>
              <a:ext cx="1032271" cy="1787420"/>
            </a:xfrm>
            <a:custGeom>
              <a:avLst/>
              <a:gdLst>
                <a:gd name="connsiteX0" fmla="*/ 192881 w 757237"/>
                <a:gd name="connsiteY0" fmla="*/ 0 h 1564481"/>
                <a:gd name="connsiteX1" fmla="*/ 464344 w 757237"/>
                <a:gd name="connsiteY1" fmla="*/ 400050 h 1564481"/>
                <a:gd name="connsiteX2" fmla="*/ 414337 w 757237"/>
                <a:gd name="connsiteY2" fmla="*/ 728662 h 1564481"/>
                <a:gd name="connsiteX3" fmla="*/ 278606 w 757237"/>
                <a:gd name="connsiteY3" fmla="*/ 878681 h 1564481"/>
                <a:gd name="connsiteX4" fmla="*/ 121444 w 757237"/>
                <a:gd name="connsiteY4" fmla="*/ 1014412 h 1564481"/>
                <a:gd name="connsiteX5" fmla="*/ 0 w 757237"/>
                <a:gd name="connsiteY5" fmla="*/ 1178719 h 1564481"/>
                <a:gd name="connsiteX6" fmla="*/ 14287 w 757237"/>
                <a:gd name="connsiteY6" fmla="*/ 1350169 h 1564481"/>
                <a:gd name="connsiteX7" fmla="*/ 64294 w 757237"/>
                <a:gd name="connsiteY7" fmla="*/ 1435894 h 1564481"/>
                <a:gd name="connsiteX8" fmla="*/ 85725 w 757237"/>
                <a:gd name="connsiteY8" fmla="*/ 1457325 h 1564481"/>
                <a:gd name="connsiteX9" fmla="*/ 171450 w 757237"/>
                <a:gd name="connsiteY9" fmla="*/ 1514475 h 1564481"/>
                <a:gd name="connsiteX10" fmla="*/ 335756 w 757237"/>
                <a:gd name="connsiteY10" fmla="*/ 1550194 h 1564481"/>
                <a:gd name="connsiteX11" fmla="*/ 400050 w 757237"/>
                <a:gd name="connsiteY11" fmla="*/ 1564481 h 1564481"/>
                <a:gd name="connsiteX12" fmla="*/ 728662 w 757237"/>
                <a:gd name="connsiteY12" fmla="*/ 1443037 h 1564481"/>
                <a:gd name="connsiteX13" fmla="*/ 757237 w 757237"/>
                <a:gd name="connsiteY13" fmla="*/ 1350169 h 1564481"/>
                <a:gd name="connsiteX14" fmla="*/ 714375 w 757237"/>
                <a:gd name="connsiteY14" fmla="*/ 1071562 h 1564481"/>
                <a:gd name="connsiteX15" fmla="*/ 592931 w 757237"/>
                <a:gd name="connsiteY15" fmla="*/ 964406 h 1564481"/>
                <a:gd name="connsiteX16" fmla="*/ 485775 w 757237"/>
                <a:gd name="connsiteY16" fmla="*/ 914400 h 1564481"/>
                <a:gd name="connsiteX17" fmla="*/ 521494 w 757237"/>
                <a:gd name="connsiteY17" fmla="*/ 728662 h 1564481"/>
                <a:gd name="connsiteX18" fmla="*/ 578644 w 757237"/>
                <a:gd name="connsiteY18" fmla="*/ 457200 h 1564481"/>
                <a:gd name="connsiteX19" fmla="*/ 564356 w 757237"/>
                <a:gd name="connsiteY19" fmla="*/ 285750 h 1564481"/>
                <a:gd name="connsiteX20" fmla="*/ 307181 w 757237"/>
                <a:gd name="connsiteY20" fmla="*/ 14287 h 1564481"/>
                <a:gd name="connsiteX21" fmla="*/ 285750 w 757237"/>
                <a:gd name="connsiteY21" fmla="*/ 28575 h 1564481"/>
                <a:gd name="connsiteX22" fmla="*/ 192881 w 757237"/>
                <a:gd name="connsiteY22" fmla="*/ 0 h 15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7237" h="1564481">
                  <a:moveTo>
                    <a:pt x="192881" y="0"/>
                  </a:moveTo>
                  <a:lnTo>
                    <a:pt x="464344" y="400050"/>
                  </a:lnTo>
                  <a:lnTo>
                    <a:pt x="414337" y="728662"/>
                  </a:lnTo>
                  <a:lnTo>
                    <a:pt x="278606" y="878681"/>
                  </a:lnTo>
                  <a:lnTo>
                    <a:pt x="121444" y="1014412"/>
                  </a:lnTo>
                  <a:lnTo>
                    <a:pt x="0" y="1178719"/>
                  </a:lnTo>
                  <a:lnTo>
                    <a:pt x="14287" y="1350169"/>
                  </a:lnTo>
                  <a:cubicBezTo>
                    <a:pt x="86602" y="1451408"/>
                    <a:pt x="24155" y="1355615"/>
                    <a:pt x="64294" y="1435894"/>
                  </a:cubicBezTo>
                  <a:cubicBezTo>
                    <a:pt x="76000" y="1459306"/>
                    <a:pt x="71078" y="1457325"/>
                    <a:pt x="85725" y="1457325"/>
                  </a:cubicBezTo>
                  <a:lnTo>
                    <a:pt x="171450" y="1514475"/>
                  </a:lnTo>
                  <a:lnTo>
                    <a:pt x="335756" y="1550194"/>
                  </a:lnTo>
                  <a:lnTo>
                    <a:pt x="400050" y="1564481"/>
                  </a:lnTo>
                  <a:lnTo>
                    <a:pt x="728662" y="1443037"/>
                  </a:lnTo>
                  <a:lnTo>
                    <a:pt x="757237" y="1350169"/>
                  </a:lnTo>
                  <a:lnTo>
                    <a:pt x="714375" y="1071562"/>
                  </a:lnTo>
                  <a:lnTo>
                    <a:pt x="592931" y="964406"/>
                  </a:lnTo>
                  <a:lnTo>
                    <a:pt x="485775" y="914400"/>
                  </a:lnTo>
                  <a:lnTo>
                    <a:pt x="521494" y="728662"/>
                  </a:lnTo>
                  <a:lnTo>
                    <a:pt x="578644" y="457200"/>
                  </a:lnTo>
                  <a:lnTo>
                    <a:pt x="564356" y="285750"/>
                  </a:lnTo>
                  <a:lnTo>
                    <a:pt x="307181" y="14287"/>
                  </a:lnTo>
                  <a:lnTo>
                    <a:pt x="285750" y="28575"/>
                  </a:lnTo>
                  <a:lnTo>
                    <a:pt x="192881" y="0"/>
                  </a:lnTo>
                  <a:close/>
                </a:path>
              </a:pathLst>
            </a:custGeom>
            <a:solidFill>
              <a:srgbClr val="D5C264"/>
            </a:solidFill>
            <a:ln>
              <a:solidFill>
                <a:srgbClr val="D5C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505FB38-8CB8-47AF-81C0-669AC165D05B}"/>
                </a:ext>
              </a:extLst>
            </p:cNvPr>
            <p:cNvSpPr/>
            <p:nvPr/>
          </p:nvSpPr>
          <p:spPr>
            <a:xfrm>
              <a:off x="6339840" y="236514"/>
              <a:ext cx="2924175" cy="1038225"/>
            </a:xfrm>
            <a:custGeom>
              <a:avLst/>
              <a:gdLst>
                <a:gd name="connsiteX0" fmla="*/ 4763 w 2900363"/>
                <a:gd name="connsiteY0" fmla="*/ 0 h 890588"/>
                <a:gd name="connsiteX1" fmla="*/ 0 w 2900363"/>
                <a:gd name="connsiteY1" fmla="*/ 80963 h 890588"/>
                <a:gd name="connsiteX2" fmla="*/ 481013 w 2900363"/>
                <a:gd name="connsiteY2" fmla="*/ 590550 h 890588"/>
                <a:gd name="connsiteX3" fmla="*/ 709613 w 2900363"/>
                <a:gd name="connsiteY3" fmla="*/ 766763 h 890588"/>
                <a:gd name="connsiteX4" fmla="*/ 985838 w 2900363"/>
                <a:gd name="connsiteY4" fmla="*/ 871538 h 890588"/>
                <a:gd name="connsiteX5" fmla="*/ 1414463 w 2900363"/>
                <a:gd name="connsiteY5" fmla="*/ 890588 h 890588"/>
                <a:gd name="connsiteX6" fmla="*/ 1743075 w 2900363"/>
                <a:gd name="connsiteY6" fmla="*/ 771525 h 890588"/>
                <a:gd name="connsiteX7" fmla="*/ 2333625 w 2900363"/>
                <a:gd name="connsiteY7" fmla="*/ 481013 h 890588"/>
                <a:gd name="connsiteX8" fmla="*/ 2881313 w 2900363"/>
                <a:gd name="connsiteY8" fmla="*/ 304800 h 890588"/>
                <a:gd name="connsiteX9" fmla="*/ 2900363 w 2900363"/>
                <a:gd name="connsiteY9" fmla="*/ 261938 h 890588"/>
                <a:gd name="connsiteX10" fmla="*/ 2624138 w 2900363"/>
                <a:gd name="connsiteY10" fmla="*/ 295275 h 890588"/>
                <a:gd name="connsiteX11" fmla="*/ 2462213 w 2900363"/>
                <a:gd name="connsiteY11" fmla="*/ 371475 h 890588"/>
                <a:gd name="connsiteX12" fmla="*/ 2085975 w 2900363"/>
                <a:gd name="connsiteY12" fmla="*/ 538163 h 890588"/>
                <a:gd name="connsiteX13" fmla="*/ 1719263 w 2900363"/>
                <a:gd name="connsiteY13" fmla="*/ 709613 h 890588"/>
                <a:gd name="connsiteX14" fmla="*/ 1338263 w 2900363"/>
                <a:gd name="connsiteY14" fmla="*/ 828675 h 890588"/>
                <a:gd name="connsiteX15" fmla="*/ 995363 w 2900363"/>
                <a:gd name="connsiteY15" fmla="*/ 809625 h 890588"/>
                <a:gd name="connsiteX16" fmla="*/ 847725 w 2900363"/>
                <a:gd name="connsiteY16" fmla="*/ 738188 h 890588"/>
                <a:gd name="connsiteX17" fmla="*/ 647700 w 2900363"/>
                <a:gd name="connsiteY17" fmla="*/ 619125 h 890588"/>
                <a:gd name="connsiteX18" fmla="*/ 423863 w 2900363"/>
                <a:gd name="connsiteY18" fmla="*/ 414338 h 890588"/>
                <a:gd name="connsiteX19" fmla="*/ 4763 w 2900363"/>
                <a:gd name="connsiteY19" fmla="*/ 0 h 890588"/>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85838 w 2900363"/>
                <a:gd name="connsiteY4" fmla="*/ 871538 h 923925"/>
                <a:gd name="connsiteX5" fmla="*/ 1214438 w 2900363"/>
                <a:gd name="connsiteY5" fmla="*/ 923925 h 923925"/>
                <a:gd name="connsiteX6" fmla="*/ 1414463 w 2900363"/>
                <a:gd name="connsiteY6" fmla="*/ 890588 h 923925"/>
                <a:gd name="connsiteX7" fmla="*/ 1743075 w 2900363"/>
                <a:gd name="connsiteY7" fmla="*/ 771525 h 923925"/>
                <a:gd name="connsiteX8" fmla="*/ 2333625 w 2900363"/>
                <a:gd name="connsiteY8" fmla="*/ 481013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423863 w 2900363"/>
                <a:gd name="connsiteY19" fmla="*/ 414338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43075 w 2900363"/>
                <a:gd name="connsiteY7" fmla="*/ 771525 h 923925"/>
                <a:gd name="connsiteX8" fmla="*/ 2333625 w 2900363"/>
                <a:gd name="connsiteY8" fmla="*/ 481013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423863 w 2900363"/>
                <a:gd name="connsiteY19" fmla="*/ 414338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43075 w 2900363"/>
                <a:gd name="connsiteY7" fmla="*/ 771525 h 923925"/>
                <a:gd name="connsiteX8" fmla="*/ 2333625 w 2900363"/>
                <a:gd name="connsiteY8" fmla="*/ 481013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43075 w 2900363"/>
                <a:gd name="connsiteY7" fmla="*/ 771525 h 923925"/>
                <a:gd name="connsiteX8" fmla="*/ 2028825 w 2900363"/>
                <a:gd name="connsiteY8" fmla="*/ 676275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33550 w 2900363"/>
                <a:gd name="connsiteY7" fmla="*/ 804862 h 923925"/>
                <a:gd name="connsiteX8" fmla="*/ 2028825 w 2900363"/>
                <a:gd name="connsiteY8" fmla="*/ 676275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33550 w 2900363"/>
                <a:gd name="connsiteY7" fmla="*/ 804862 h 923925"/>
                <a:gd name="connsiteX8" fmla="*/ 2028825 w 2900363"/>
                <a:gd name="connsiteY8" fmla="*/ 676275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52637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33550 w 2900363"/>
                <a:gd name="connsiteY7" fmla="*/ 804862 h 923925"/>
                <a:gd name="connsiteX8" fmla="*/ 2028825 w 2900363"/>
                <a:gd name="connsiteY8" fmla="*/ 676275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14588 w 2900363"/>
                <a:gd name="connsiteY12" fmla="*/ 361950 h 923925"/>
                <a:gd name="connsiteX13" fmla="*/ 2052637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24175"/>
                <a:gd name="connsiteY0" fmla="*/ 0 h 923925"/>
                <a:gd name="connsiteX1" fmla="*/ 0 w 2924175"/>
                <a:gd name="connsiteY1" fmla="*/ 80963 h 923925"/>
                <a:gd name="connsiteX2" fmla="*/ 481013 w 2924175"/>
                <a:gd name="connsiteY2" fmla="*/ 590550 h 923925"/>
                <a:gd name="connsiteX3" fmla="*/ 709613 w 2924175"/>
                <a:gd name="connsiteY3" fmla="*/ 766763 h 923925"/>
                <a:gd name="connsiteX4" fmla="*/ 914401 w 2924175"/>
                <a:gd name="connsiteY4" fmla="*/ 881063 h 923925"/>
                <a:gd name="connsiteX5" fmla="*/ 1214438 w 2924175"/>
                <a:gd name="connsiteY5" fmla="*/ 923925 h 923925"/>
                <a:gd name="connsiteX6" fmla="*/ 1414463 w 2924175"/>
                <a:gd name="connsiteY6" fmla="*/ 890588 h 923925"/>
                <a:gd name="connsiteX7" fmla="*/ 1733550 w 2924175"/>
                <a:gd name="connsiteY7" fmla="*/ 804862 h 923925"/>
                <a:gd name="connsiteX8" fmla="*/ 2028825 w 2924175"/>
                <a:gd name="connsiteY8" fmla="*/ 676275 h 923925"/>
                <a:gd name="connsiteX9" fmla="*/ 2924175 w 2924175"/>
                <a:gd name="connsiteY9" fmla="*/ 319087 h 923925"/>
                <a:gd name="connsiteX10" fmla="*/ 2900363 w 2924175"/>
                <a:gd name="connsiteY10" fmla="*/ 261938 h 923925"/>
                <a:gd name="connsiteX11" fmla="*/ 2624138 w 2924175"/>
                <a:gd name="connsiteY11" fmla="*/ 295275 h 923925"/>
                <a:gd name="connsiteX12" fmla="*/ 2414588 w 2924175"/>
                <a:gd name="connsiteY12" fmla="*/ 361950 h 923925"/>
                <a:gd name="connsiteX13" fmla="*/ 2052637 w 2924175"/>
                <a:gd name="connsiteY13" fmla="*/ 538163 h 923925"/>
                <a:gd name="connsiteX14" fmla="*/ 1719263 w 2924175"/>
                <a:gd name="connsiteY14" fmla="*/ 709613 h 923925"/>
                <a:gd name="connsiteX15" fmla="*/ 1338263 w 2924175"/>
                <a:gd name="connsiteY15" fmla="*/ 828675 h 923925"/>
                <a:gd name="connsiteX16" fmla="*/ 995363 w 2924175"/>
                <a:gd name="connsiteY16" fmla="*/ 809625 h 923925"/>
                <a:gd name="connsiteX17" fmla="*/ 847725 w 2924175"/>
                <a:gd name="connsiteY17" fmla="*/ 738188 h 923925"/>
                <a:gd name="connsiteX18" fmla="*/ 647700 w 2924175"/>
                <a:gd name="connsiteY18" fmla="*/ 619125 h 923925"/>
                <a:gd name="connsiteX19" fmla="*/ 100013 w 2924175"/>
                <a:gd name="connsiteY19" fmla="*/ 42863 h 923925"/>
                <a:gd name="connsiteX20" fmla="*/ 4763 w 2924175"/>
                <a:gd name="connsiteY20" fmla="*/ 0 h 923925"/>
                <a:gd name="connsiteX0" fmla="*/ 4763 w 2924175"/>
                <a:gd name="connsiteY0" fmla="*/ 0 h 923925"/>
                <a:gd name="connsiteX1" fmla="*/ 0 w 2924175"/>
                <a:gd name="connsiteY1" fmla="*/ 80963 h 923925"/>
                <a:gd name="connsiteX2" fmla="*/ 481013 w 2924175"/>
                <a:gd name="connsiteY2" fmla="*/ 590550 h 923925"/>
                <a:gd name="connsiteX3" fmla="*/ 709613 w 2924175"/>
                <a:gd name="connsiteY3" fmla="*/ 766763 h 923925"/>
                <a:gd name="connsiteX4" fmla="*/ 885826 w 2924175"/>
                <a:gd name="connsiteY4" fmla="*/ 919163 h 923925"/>
                <a:gd name="connsiteX5" fmla="*/ 1214438 w 2924175"/>
                <a:gd name="connsiteY5" fmla="*/ 923925 h 923925"/>
                <a:gd name="connsiteX6" fmla="*/ 1414463 w 2924175"/>
                <a:gd name="connsiteY6" fmla="*/ 890588 h 923925"/>
                <a:gd name="connsiteX7" fmla="*/ 1733550 w 2924175"/>
                <a:gd name="connsiteY7" fmla="*/ 804862 h 923925"/>
                <a:gd name="connsiteX8" fmla="*/ 2028825 w 2924175"/>
                <a:gd name="connsiteY8" fmla="*/ 676275 h 923925"/>
                <a:gd name="connsiteX9" fmla="*/ 2924175 w 2924175"/>
                <a:gd name="connsiteY9" fmla="*/ 319087 h 923925"/>
                <a:gd name="connsiteX10" fmla="*/ 2900363 w 2924175"/>
                <a:gd name="connsiteY10" fmla="*/ 261938 h 923925"/>
                <a:gd name="connsiteX11" fmla="*/ 2624138 w 2924175"/>
                <a:gd name="connsiteY11" fmla="*/ 295275 h 923925"/>
                <a:gd name="connsiteX12" fmla="*/ 2414588 w 2924175"/>
                <a:gd name="connsiteY12" fmla="*/ 361950 h 923925"/>
                <a:gd name="connsiteX13" fmla="*/ 2052637 w 2924175"/>
                <a:gd name="connsiteY13" fmla="*/ 538163 h 923925"/>
                <a:gd name="connsiteX14" fmla="*/ 1719263 w 2924175"/>
                <a:gd name="connsiteY14" fmla="*/ 709613 h 923925"/>
                <a:gd name="connsiteX15" fmla="*/ 1338263 w 2924175"/>
                <a:gd name="connsiteY15" fmla="*/ 828675 h 923925"/>
                <a:gd name="connsiteX16" fmla="*/ 995363 w 2924175"/>
                <a:gd name="connsiteY16" fmla="*/ 809625 h 923925"/>
                <a:gd name="connsiteX17" fmla="*/ 847725 w 2924175"/>
                <a:gd name="connsiteY17" fmla="*/ 738188 h 923925"/>
                <a:gd name="connsiteX18" fmla="*/ 647700 w 2924175"/>
                <a:gd name="connsiteY18" fmla="*/ 619125 h 923925"/>
                <a:gd name="connsiteX19" fmla="*/ 100013 w 2924175"/>
                <a:gd name="connsiteY19" fmla="*/ 42863 h 923925"/>
                <a:gd name="connsiteX20" fmla="*/ 4763 w 2924175"/>
                <a:gd name="connsiteY20" fmla="*/ 0 h 923925"/>
                <a:gd name="connsiteX0" fmla="*/ 4763 w 2924175"/>
                <a:gd name="connsiteY0" fmla="*/ 0 h 1038225"/>
                <a:gd name="connsiteX1" fmla="*/ 0 w 2924175"/>
                <a:gd name="connsiteY1" fmla="*/ 80963 h 1038225"/>
                <a:gd name="connsiteX2" fmla="*/ 481013 w 2924175"/>
                <a:gd name="connsiteY2" fmla="*/ 590550 h 1038225"/>
                <a:gd name="connsiteX3" fmla="*/ 709613 w 2924175"/>
                <a:gd name="connsiteY3" fmla="*/ 766763 h 1038225"/>
                <a:gd name="connsiteX4" fmla="*/ 885826 w 2924175"/>
                <a:gd name="connsiteY4" fmla="*/ 919163 h 1038225"/>
                <a:gd name="connsiteX5" fmla="*/ 1252538 w 2924175"/>
                <a:gd name="connsiteY5" fmla="*/ 1038225 h 1038225"/>
                <a:gd name="connsiteX6" fmla="*/ 1414463 w 2924175"/>
                <a:gd name="connsiteY6" fmla="*/ 890588 h 1038225"/>
                <a:gd name="connsiteX7" fmla="*/ 1733550 w 2924175"/>
                <a:gd name="connsiteY7" fmla="*/ 804862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 name="connsiteX0" fmla="*/ 4763 w 2924175"/>
                <a:gd name="connsiteY0" fmla="*/ 0 h 1038225"/>
                <a:gd name="connsiteX1" fmla="*/ 0 w 2924175"/>
                <a:gd name="connsiteY1" fmla="*/ 80963 h 1038225"/>
                <a:gd name="connsiteX2" fmla="*/ 481013 w 2924175"/>
                <a:gd name="connsiteY2" fmla="*/ 590550 h 1038225"/>
                <a:gd name="connsiteX3" fmla="*/ 709613 w 2924175"/>
                <a:gd name="connsiteY3" fmla="*/ 766763 h 1038225"/>
                <a:gd name="connsiteX4" fmla="*/ 885826 w 2924175"/>
                <a:gd name="connsiteY4" fmla="*/ 919163 h 1038225"/>
                <a:gd name="connsiteX5" fmla="*/ 1252538 w 2924175"/>
                <a:gd name="connsiteY5" fmla="*/ 1038225 h 1038225"/>
                <a:gd name="connsiteX6" fmla="*/ 1414463 w 2924175"/>
                <a:gd name="connsiteY6" fmla="*/ 890588 h 1038225"/>
                <a:gd name="connsiteX7" fmla="*/ 1771650 w 2924175"/>
                <a:gd name="connsiteY7" fmla="*/ 890587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 name="connsiteX0" fmla="*/ 4763 w 2924175"/>
                <a:gd name="connsiteY0" fmla="*/ 0 h 1038225"/>
                <a:gd name="connsiteX1" fmla="*/ 0 w 2924175"/>
                <a:gd name="connsiteY1" fmla="*/ 80963 h 1038225"/>
                <a:gd name="connsiteX2" fmla="*/ 481013 w 2924175"/>
                <a:gd name="connsiteY2" fmla="*/ 590550 h 1038225"/>
                <a:gd name="connsiteX3" fmla="*/ 709613 w 2924175"/>
                <a:gd name="connsiteY3" fmla="*/ 766763 h 1038225"/>
                <a:gd name="connsiteX4" fmla="*/ 885826 w 2924175"/>
                <a:gd name="connsiteY4" fmla="*/ 919163 h 1038225"/>
                <a:gd name="connsiteX5" fmla="*/ 1252538 w 2924175"/>
                <a:gd name="connsiteY5" fmla="*/ 1038225 h 1038225"/>
                <a:gd name="connsiteX6" fmla="*/ 1404938 w 2924175"/>
                <a:gd name="connsiteY6" fmla="*/ 976313 h 1038225"/>
                <a:gd name="connsiteX7" fmla="*/ 1771650 w 2924175"/>
                <a:gd name="connsiteY7" fmla="*/ 890587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 name="connsiteX0" fmla="*/ 4763 w 2924175"/>
                <a:gd name="connsiteY0" fmla="*/ 0 h 1038225"/>
                <a:gd name="connsiteX1" fmla="*/ 0 w 2924175"/>
                <a:gd name="connsiteY1" fmla="*/ 80963 h 1038225"/>
                <a:gd name="connsiteX2" fmla="*/ 481013 w 2924175"/>
                <a:gd name="connsiteY2" fmla="*/ 590550 h 1038225"/>
                <a:gd name="connsiteX3" fmla="*/ 642938 w 2924175"/>
                <a:gd name="connsiteY3" fmla="*/ 795338 h 1038225"/>
                <a:gd name="connsiteX4" fmla="*/ 885826 w 2924175"/>
                <a:gd name="connsiteY4" fmla="*/ 919163 h 1038225"/>
                <a:gd name="connsiteX5" fmla="*/ 1252538 w 2924175"/>
                <a:gd name="connsiteY5" fmla="*/ 1038225 h 1038225"/>
                <a:gd name="connsiteX6" fmla="*/ 1404938 w 2924175"/>
                <a:gd name="connsiteY6" fmla="*/ 976313 h 1038225"/>
                <a:gd name="connsiteX7" fmla="*/ 1771650 w 2924175"/>
                <a:gd name="connsiteY7" fmla="*/ 890587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 name="connsiteX0" fmla="*/ 4763 w 2924175"/>
                <a:gd name="connsiteY0" fmla="*/ 0 h 1038225"/>
                <a:gd name="connsiteX1" fmla="*/ 0 w 2924175"/>
                <a:gd name="connsiteY1" fmla="*/ 80963 h 1038225"/>
                <a:gd name="connsiteX2" fmla="*/ 481013 w 2924175"/>
                <a:gd name="connsiteY2" fmla="*/ 590550 h 1038225"/>
                <a:gd name="connsiteX3" fmla="*/ 642938 w 2924175"/>
                <a:gd name="connsiteY3" fmla="*/ 795338 h 1038225"/>
                <a:gd name="connsiteX4" fmla="*/ 885826 w 2924175"/>
                <a:gd name="connsiteY4" fmla="*/ 919163 h 1038225"/>
                <a:gd name="connsiteX5" fmla="*/ 1252538 w 2924175"/>
                <a:gd name="connsiteY5" fmla="*/ 1038225 h 1038225"/>
                <a:gd name="connsiteX6" fmla="*/ 1404938 w 2924175"/>
                <a:gd name="connsiteY6" fmla="*/ 976313 h 1038225"/>
                <a:gd name="connsiteX7" fmla="*/ 1771650 w 2924175"/>
                <a:gd name="connsiteY7" fmla="*/ 890587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4175" h="1038225">
                  <a:moveTo>
                    <a:pt x="4763" y="0"/>
                  </a:moveTo>
                  <a:lnTo>
                    <a:pt x="0" y="80963"/>
                  </a:lnTo>
                  <a:lnTo>
                    <a:pt x="481013" y="590550"/>
                  </a:lnTo>
                  <a:lnTo>
                    <a:pt x="642938" y="795338"/>
                  </a:lnTo>
                  <a:lnTo>
                    <a:pt x="885826" y="919163"/>
                  </a:lnTo>
                  <a:cubicBezTo>
                    <a:pt x="962026" y="922338"/>
                    <a:pt x="1176338" y="1035050"/>
                    <a:pt x="1252538" y="1038225"/>
                  </a:cubicBezTo>
                  <a:lnTo>
                    <a:pt x="1404938" y="976313"/>
                  </a:lnTo>
                  <a:lnTo>
                    <a:pt x="1771650" y="890587"/>
                  </a:lnTo>
                  <a:lnTo>
                    <a:pt x="2028825" y="676275"/>
                  </a:lnTo>
                  <a:lnTo>
                    <a:pt x="2924175" y="319087"/>
                  </a:lnTo>
                  <a:lnTo>
                    <a:pt x="2900363" y="261938"/>
                  </a:lnTo>
                  <a:lnTo>
                    <a:pt x="2624138" y="295275"/>
                  </a:lnTo>
                  <a:lnTo>
                    <a:pt x="2414588" y="361950"/>
                  </a:lnTo>
                  <a:lnTo>
                    <a:pt x="2052637" y="538163"/>
                  </a:lnTo>
                  <a:lnTo>
                    <a:pt x="1719263" y="709613"/>
                  </a:lnTo>
                  <a:lnTo>
                    <a:pt x="1338263" y="828675"/>
                  </a:lnTo>
                  <a:lnTo>
                    <a:pt x="995363" y="809625"/>
                  </a:lnTo>
                  <a:lnTo>
                    <a:pt x="847725" y="738188"/>
                  </a:lnTo>
                  <a:lnTo>
                    <a:pt x="647700" y="619125"/>
                  </a:lnTo>
                  <a:lnTo>
                    <a:pt x="100013" y="42863"/>
                  </a:lnTo>
                  <a:lnTo>
                    <a:pt x="4763" y="0"/>
                  </a:lnTo>
                  <a:close/>
                </a:path>
              </a:pathLst>
            </a:custGeom>
            <a:solidFill>
              <a:srgbClr val="D5C264"/>
            </a:solidFill>
            <a:ln>
              <a:solidFill>
                <a:srgbClr val="D5C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099009E-0439-4E5F-BD4F-F82586201155}"/>
                </a:ext>
              </a:extLst>
            </p:cNvPr>
            <p:cNvSpPr/>
            <p:nvPr/>
          </p:nvSpPr>
          <p:spPr>
            <a:xfrm>
              <a:off x="6406515" y="522257"/>
              <a:ext cx="2895698" cy="2134191"/>
            </a:xfrm>
            <a:custGeom>
              <a:avLst/>
              <a:gdLst>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57388 w 2857500"/>
                <a:gd name="connsiteY14" fmla="*/ 395287 h 1947862"/>
                <a:gd name="connsiteX15" fmla="*/ 2290763 w 2857500"/>
                <a:gd name="connsiteY15" fmla="*/ 385762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57388 w 2857500"/>
                <a:gd name="connsiteY14" fmla="*/ 414337 h 1947862"/>
                <a:gd name="connsiteX15" fmla="*/ 2290763 w 2857500"/>
                <a:gd name="connsiteY15" fmla="*/ 385762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57388 w 2857500"/>
                <a:gd name="connsiteY14" fmla="*/ 414337 h 1947862"/>
                <a:gd name="connsiteX15" fmla="*/ 2276476 w 2857500"/>
                <a:gd name="connsiteY15" fmla="*/ 361949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57388 w 2857500"/>
                <a:gd name="connsiteY14" fmla="*/ 414337 h 1947862"/>
                <a:gd name="connsiteX15" fmla="*/ 2286001 w 2857500"/>
                <a:gd name="connsiteY15" fmla="*/ 385761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62151 w 2857500"/>
                <a:gd name="connsiteY14" fmla="*/ 452437 h 1947862"/>
                <a:gd name="connsiteX15" fmla="*/ 2286001 w 2857500"/>
                <a:gd name="connsiteY15" fmla="*/ 385761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38213 w 2857500"/>
                <a:gd name="connsiteY11" fmla="*/ 1566863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38213 w 2857500"/>
                <a:gd name="connsiteY11" fmla="*/ 1566863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600076 w 2862263"/>
                <a:gd name="connsiteY10" fmla="*/ 1719262 h 1947862"/>
                <a:gd name="connsiteX11" fmla="*/ 942976 w 2862263"/>
                <a:gd name="connsiteY11" fmla="*/ 1566863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604838 w 2862263"/>
                <a:gd name="connsiteY10" fmla="*/ 1743075 h 1947862"/>
                <a:gd name="connsiteX11" fmla="*/ 942976 w 2862263"/>
                <a:gd name="connsiteY11" fmla="*/ 1566863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95313 w 2862263"/>
                <a:gd name="connsiteY10" fmla="*/ 1728787 h 1947862"/>
                <a:gd name="connsiteX11" fmla="*/ 942976 w 2862263"/>
                <a:gd name="connsiteY11" fmla="*/ 1566863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95313 w 2862263"/>
                <a:gd name="connsiteY10" fmla="*/ 1728787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95313 w 2862263"/>
                <a:gd name="connsiteY10" fmla="*/ 1728787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95313 w 2862263"/>
                <a:gd name="connsiteY10" fmla="*/ 1728787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23875 w 2862263"/>
                <a:gd name="connsiteY10" fmla="*/ 1781175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23875 w 2862263"/>
                <a:gd name="connsiteY10" fmla="*/ 1781175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57338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33612 w 2857500"/>
                <a:gd name="connsiteY2" fmla="*/ 509587 h 1947862"/>
                <a:gd name="connsiteX3" fmla="*/ 1957388 w 2857500"/>
                <a:gd name="connsiteY3" fmla="*/ 561975 h 1947862"/>
                <a:gd name="connsiteX4" fmla="*/ 1557338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33612 w 2857500"/>
                <a:gd name="connsiteY2" fmla="*/ 509587 h 1947862"/>
                <a:gd name="connsiteX3" fmla="*/ 1957388 w 2857500"/>
                <a:gd name="connsiteY3" fmla="*/ 561975 h 1947862"/>
                <a:gd name="connsiteX4" fmla="*/ 1557338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33612 w 2857500"/>
                <a:gd name="connsiteY2" fmla="*/ 509587 h 1947862"/>
                <a:gd name="connsiteX3" fmla="*/ 1957388 w 2857500"/>
                <a:gd name="connsiteY3" fmla="*/ 561975 h 1947862"/>
                <a:gd name="connsiteX4" fmla="*/ 1557338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1238 w 2857500"/>
                <a:gd name="connsiteY15" fmla="*/ 395285 h 1947862"/>
                <a:gd name="connsiteX16" fmla="*/ 2852738 w 2857500"/>
                <a:gd name="connsiteY16" fmla="*/ 0 h 1947862"/>
                <a:gd name="connsiteX17" fmla="*/ 2857500 w 2857500"/>
                <a:gd name="connsiteY17" fmla="*/ 80962 h 19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00" h="1947862">
                  <a:moveTo>
                    <a:pt x="2857500" y="80962"/>
                  </a:moveTo>
                  <a:lnTo>
                    <a:pt x="2490788" y="357187"/>
                  </a:lnTo>
                  <a:lnTo>
                    <a:pt x="2233612" y="509587"/>
                  </a:lnTo>
                  <a:cubicBezTo>
                    <a:pt x="2122487" y="517525"/>
                    <a:pt x="2049463" y="544512"/>
                    <a:pt x="1957388" y="561975"/>
                  </a:cubicBezTo>
                  <a:lnTo>
                    <a:pt x="1557338" y="852487"/>
                  </a:lnTo>
                  <a:lnTo>
                    <a:pt x="1457325" y="1071562"/>
                  </a:lnTo>
                  <a:lnTo>
                    <a:pt x="1028701" y="1609725"/>
                  </a:lnTo>
                  <a:lnTo>
                    <a:pt x="776287" y="1771650"/>
                  </a:lnTo>
                  <a:lnTo>
                    <a:pt x="0" y="1947862"/>
                  </a:lnTo>
                  <a:lnTo>
                    <a:pt x="4762" y="1871662"/>
                  </a:lnTo>
                  <a:cubicBezTo>
                    <a:pt x="179387" y="1849437"/>
                    <a:pt x="149224" y="1836738"/>
                    <a:pt x="519112" y="1781175"/>
                  </a:cubicBezTo>
                  <a:cubicBezTo>
                    <a:pt x="633412" y="1730375"/>
                    <a:pt x="747713" y="1708149"/>
                    <a:pt x="928688" y="1590675"/>
                  </a:cubicBezTo>
                  <a:cubicBezTo>
                    <a:pt x="1133475" y="1401763"/>
                    <a:pt x="1243013" y="1203324"/>
                    <a:pt x="1400175" y="1009649"/>
                  </a:cubicBezTo>
                  <a:lnTo>
                    <a:pt x="1490663" y="771525"/>
                  </a:lnTo>
                  <a:lnTo>
                    <a:pt x="1962151" y="452437"/>
                  </a:lnTo>
                  <a:lnTo>
                    <a:pt x="2281238" y="395285"/>
                  </a:lnTo>
                  <a:lnTo>
                    <a:pt x="2852738" y="0"/>
                  </a:lnTo>
                  <a:lnTo>
                    <a:pt x="2857500" y="8096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ẮT ĐẦU - 9Slide.vn">
            <a:extLst>
              <a:ext uri="{FF2B5EF4-FFF2-40B4-BE49-F238E27FC236}">
                <a16:creationId xmlns:a16="http://schemas.microsoft.com/office/drawing/2014/main" id="{665C8246-8FA9-49C9-93F3-CF9D5C2BF755}"/>
              </a:ext>
            </a:extLst>
          </p:cNvPr>
          <p:cNvSpPr>
            <a:spLocks noGrp="1"/>
          </p:cNvSpPr>
          <p:nvPr>
            <p:ph type="title"/>
          </p:nvPr>
        </p:nvSpPr>
        <p:spPr>
          <a:xfrm>
            <a:off x="7188132" y="3651745"/>
            <a:ext cx="921090" cy="919155"/>
          </a:xfrm>
          <a:prstGeom prst="ellipse">
            <a:avLst/>
          </a:prstGeom>
          <a:solidFill>
            <a:schemeClr val="bg1"/>
          </a:solidFill>
        </p:spPr>
        <p:txBody>
          <a:bodyPr/>
          <a:lstStyle/>
          <a:p>
            <a:r>
              <a:rPr lang="en-US" sz="1800"/>
              <a:t>BẮT ĐẦU</a:t>
            </a:r>
          </a:p>
        </p:txBody>
      </p:sp>
      <p:pic>
        <p:nvPicPr>
          <p:cNvPr id="4" name="Picture 2" descr="IndiBoy - Thợ săn kho báu chóng mặt [v.1.61] Tải xuống APK MOD Miễn phí cho  Android">
            <a:hlinkClick r:id="rId4" action="ppaction://hlinksldjump"/>
            <a:extLst>
              <a:ext uri="{FF2B5EF4-FFF2-40B4-BE49-F238E27FC236}">
                <a16:creationId xmlns:a16="http://schemas.microsoft.com/office/drawing/2014/main" id="{3C01F17C-75F2-4EE5-AC18-DD5B0EFD281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8835" y="911996"/>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ương Kho Báu Hình ảnh | Định dạng hình ảnh PSD 401172835| vn.lovepik.com">
            <a:hlinkClick r:id="rId6" action="ppaction://hlinksldjump"/>
            <a:extLst>
              <a:ext uri="{FF2B5EF4-FFF2-40B4-BE49-F238E27FC236}">
                <a16:creationId xmlns:a16="http://schemas.microsoft.com/office/drawing/2014/main" id="{C03F04F9-B7B6-4A11-AF64-1B4B35C6D0D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1502740" y="287547"/>
            <a:ext cx="1919897" cy="1607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Rương Kho Báu Thời Trang Rương Kho Báu Sáng Tạo Rương Kho Báu Màu  Nâu Rương Kho Báu Ba Chiều, Kho Báu Ngực Clipart, Kho Báu Thời Trang, Rương  Kho">
            <a:hlinkClick r:id="rId9" action="ppaction://hlinksldjump"/>
            <a:extLst>
              <a:ext uri="{FF2B5EF4-FFF2-40B4-BE49-F238E27FC236}">
                <a16:creationId xmlns:a16="http://schemas.microsoft.com/office/drawing/2014/main" id="{9B1A1F33-3EF0-4142-8EF5-5E61CF9953A7}"/>
              </a:ext>
            </a:extLst>
          </p:cNvPr>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743200" y="3273930"/>
            <a:ext cx="2396729" cy="1507331"/>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sp>
        <p:nvSpPr>
          <p:cNvPr id="13" name="Title 11">
            <a:extLst>
              <a:ext uri="{FF2B5EF4-FFF2-40B4-BE49-F238E27FC236}">
                <a16:creationId xmlns:a16="http://schemas.microsoft.com/office/drawing/2014/main" id="{F8CEAD75-6AC2-4E2D-B4DF-FB0B48F2DD93}"/>
              </a:ext>
            </a:extLst>
          </p:cNvPr>
          <p:cNvSpPr txBox="1">
            <a:spLocks/>
          </p:cNvSpPr>
          <p:nvPr/>
        </p:nvSpPr>
        <p:spPr>
          <a:xfrm>
            <a:off x="1609725" y="-115478"/>
            <a:ext cx="5715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9pPr>
          </a:lstStyle>
          <a:p>
            <a:r>
              <a:rPr lang="en-US" sz="4400" spc="-80">
                <a:solidFill>
                  <a:schemeClr val="bg1"/>
                </a:solidFill>
                <a:latin typeface="UTM Flamenco" panose="02040603050506020204" pitchFamily="18" charset="0"/>
              </a:rPr>
              <a:t>TRUY TÌM KHO BÁU</a:t>
            </a:r>
          </a:p>
        </p:txBody>
      </p:sp>
      <p:grpSp>
        <p:nvGrpSpPr>
          <p:cNvPr id="21" name="Group 20">
            <a:extLst>
              <a:ext uri="{FF2B5EF4-FFF2-40B4-BE49-F238E27FC236}">
                <a16:creationId xmlns:a16="http://schemas.microsoft.com/office/drawing/2014/main" id="{03B24B4C-0867-4D98-B156-AAD1CC760B5B}"/>
              </a:ext>
            </a:extLst>
          </p:cNvPr>
          <p:cNvGrpSpPr/>
          <p:nvPr/>
        </p:nvGrpSpPr>
        <p:grpSpPr>
          <a:xfrm>
            <a:off x="6649562" y="2583543"/>
            <a:ext cx="1483676" cy="1300100"/>
            <a:chOff x="6649562" y="2583543"/>
            <a:chExt cx="1483676" cy="1300100"/>
          </a:xfrm>
        </p:grpSpPr>
        <p:pic>
          <p:nvPicPr>
            <p:cNvPr id="16" name="Google Shape;118;p26">
              <a:extLst>
                <a:ext uri="{FF2B5EF4-FFF2-40B4-BE49-F238E27FC236}">
                  <a16:creationId xmlns:a16="http://schemas.microsoft.com/office/drawing/2014/main" id="{E7075617-A703-43A7-B5F6-670469F892A3}"/>
                </a:ext>
              </a:extLst>
            </p:cNvPr>
            <p:cNvPicPr preferRelativeResize="0"/>
            <p:nvPr/>
          </p:nvPicPr>
          <p:blipFill>
            <a:blip r:embed="rId11">
              <a:alphaModFix/>
              <a:duotone>
                <a:prstClr val="black"/>
                <a:srgbClr val="663300">
                  <a:tint val="45000"/>
                  <a:satMod val="400000"/>
                </a:srgbClr>
              </a:duotone>
              <a:extLst>
                <a:ext uri="{BEBA8EAE-BF5A-486C-A8C5-ECC9F3942E4B}">
                  <a14:imgProps xmlns:a14="http://schemas.microsoft.com/office/drawing/2010/main">
                    <a14:imgLayer r:embed="rId12">
                      <a14:imgEffect>
                        <a14:colorTemperature colorTemp="11200"/>
                      </a14:imgEffect>
                    </a14:imgLayer>
                  </a14:imgProps>
                </a:ext>
              </a:extLst>
            </a:blip>
            <a:stretch>
              <a:fillRect/>
            </a:stretch>
          </p:blipFill>
          <p:spPr>
            <a:xfrm flipH="1">
              <a:off x="6649562" y="2583543"/>
              <a:ext cx="1483676" cy="1300100"/>
            </a:xfrm>
            <a:prstGeom prst="rect">
              <a:avLst/>
            </a:prstGeom>
            <a:noFill/>
            <a:ln>
              <a:noFill/>
            </a:ln>
          </p:spPr>
        </p:pic>
        <p:pic>
          <p:nvPicPr>
            <p:cNvPr id="12" name="Google Shape;118;p26">
              <a:extLst>
                <a:ext uri="{FF2B5EF4-FFF2-40B4-BE49-F238E27FC236}">
                  <a16:creationId xmlns:a16="http://schemas.microsoft.com/office/drawing/2014/main" id="{CB2FC7F4-B6A5-48A0-9C9F-FC4C7D56F860}"/>
                </a:ext>
              </a:extLst>
            </p:cNvPr>
            <p:cNvPicPr preferRelativeResize="0"/>
            <p:nvPr/>
          </p:nvPicPr>
          <p:blipFill>
            <a:blip r:embed="rId11">
              <a:alphaModFix/>
              <a:duotone>
                <a:prstClr val="black"/>
                <a:srgbClr val="663300">
                  <a:tint val="45000"/>
                  <a:satMod val="400000"/>
                </a:srgbClr>
              </a:duotone>
              <a:extLst>
                <a:ext uri="{BEBA8EAE-BF5A-486C-A8C5-ECC9F3942E4B}">
                  <a14:imgProps xmlns:a14="http://schemas.microsoft.com/office/drawing/2010/main">
                    <a14:imgLayer r:embed="rId12">
                      <a14:imgEffect>
                        <a14:colorTemperature colorTemp="11200"/>
                      </a14:imgEffect>
                    </a14:imgLayer>
                  </a14:imgProps>
                </a:ext>
              </a:extLst>
            </a:blip>
            <a:stretch>
              <a:fillRect/>
            </a:stretch>
          </p:blipFill>
          <p:spPr>
            <a:xfrm flipH="1">
              <a:off x="6649562" y="2583543"/>
              <a:ext cx="1483676" cy="1300100"/>
            </a:xfrm>
            <a:prstGeom prst="rect">
              <a:avLst/>
            </a:prstGeom>
            <a:noFill/>
            <a:ln>
              <a:noFill/>
            </a:ln>
          </p:spPr>
        </p:pic>
        <p:pic>
          <p:nvPicPr>
            <p:cNvPr id="14" name="Picture 8" descr="Les petits explorateurs | Safari kids, Cartoon illustration, Boy cartoon  characters">
              <a:extLst>
                <a:ext uri="{FF2B5EF4-FFF2-40B4-BE49-F238E27FC236}">
                  <a16:creationId xmlns:a16="http://schemas.microsoft.com/office/drawing/2014/main" id="{9CFC48A0-A70E-44C7-B96F-18BE62A2D5A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6971709" y="2948115"/>
              <a:ext cx="391214" cy="607092"/>
            </a:xfrm>
            <a:prstGeom prst="rect">
              <a:avLst/>
            </a:prstGeom>
            <a:extLst>
              <a:ext uri="{909E8E84-426E-40DD-AFC4-6F175D3DCCD1}">
                <a14:hiddenFill xmlns:a14="http://schemas.microsoft.com/office/drawing/2010/main">
                  <a:solidFill>
                    <a:srgbClr val="FFFFFF"/>
                  </a:solidFill>
                </a14:hiddenFill>
              </a:ext>
            </a:extLst>
          </p:spPr>
        </p:pic>
        <p:pic>
          <p:nvPicPr>
            <p:cNvPr id="15" name="Picture 8" descr="Les petits explorateurs | Safari kids, Cartoon illustration, Boy cartoon  characters">
              <a:extLst>
                <a:ext uri="{FF2B5EF4-FFF2-40B4-BE49-F238E27FC236}">
                  <a16:creationId xmlns:a16="http://schemas.microsoft.com/office/drawing/2014/main" id="{E7E858BE-D95B-4DF6-B0E9-7A5E3BE34BF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7489893" y="2919721"/>
              <a:ext cx="477316" cy="607090"/>
            </a:xfrm>
            <a:prstGeom prst="rect">
              <a:avLst/>
            </a:prstGeom>
            <a:extLst>
              <a:ext uri="{909E8E84-426E-40DD-AFC4-6F175D3DCCD1}">
                <a14:hiddenFill xmlns:a14="http://schemas.microsoft.com/office/drawing/2010/main">
                  <a:solidFill>
                    <a:srgbClr val="FFFFFF"/>
                  </a:solidFill>
                </a14:hiddenFill>
              </a:ext>
            </a:extLst>
          </p:spPr>
        </p:pic>
        <p:pic>
          <p:nvPicPr>
            <p:cNvPr id="17" name="Picture 4" descr="Man Cartoon png download - 402*832 - Free Transparent National  Archaeological Museum png Download. - CleanPNG / KissPNG">
              <a:extLst>
                <a:ext uri="{FF2B5EF4-FFF2-40B4-BE49-F238E27FC236}">
                  <a16:creationId xmlns:a16="http://schemas.microsoft.com/office/drawing/2014/main" id="{ABBCA663-B3BB-4FF4-9BC7-06037F802B3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5410" t="1240" r="27249"/>
            <a:stretch/>
          </p:blipFill>
          <p:spPr bwMode="auto">
            <a:xfrm>
              <a:off x="7252190" y="2969402"/>
              <a:ext cx="510140" cy="809822"/>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hlinkClick r:id="rId17" action="ppaction://hlinksldjump"/>
            <a:extLst>
              <a:ext uri="{FF2B5EF4-FFF2-40B4-BE49-F238E27FC236}">
                <a16:creationId xmlns:a16="http://schemas.microsoft.com/office/drawing/2014/main" id="{D60E617C-60A5-4E97-BEA1-91EE6E730466}"/>
              </a:ext>
            </a:extLst>
          </p:cNvPr>
          <p:cNvPicPr preferRelativeResize="0"/>
          <p:nvPr/>
        </p:nvPicPr>
        <p:blipFill>
          <a:blip r:embed="rId11">
            <a:alphaModFix/>
            <a:duotone>
              <a:prstClr val="black"/>
              <a:srgbClr val="663300">
                <a:tint val="45000"/>
                <a:satMod val="400000"/>
              </a:srgbClr>
            </a:duotone>
            <a:extLst>
              <a:ext uri="{BEBA8EAE-BF5A-486C-A8C5-ECC9F3942E4B}">
                <a14:imgProps xmlns:a14="http://schemas.microsoft.com/office/drawing/2010/main">
                  <a14:imgLayer r:embed="rId12">
                    <a14:imgEffect>
                      <a14:colorTemperature colorTemp="11200"/>
                    </a14:imgEffect>
                  </a14:imgLayer>
                </a14:imgProps>
              </a:ext>
            </a:extLst>
          </a:blip>
          <a:srcRect/>
          <a:stretch>
            <a:fillRect/>
          </a:stretch>
        </p:blipFill>
        <p:spPr>
          <a:xfrm flipH="1">
            <a:off x="144246" y="4091310"/>
            <a:ext cx="1421085" cy="1075679"/>
          </a:xfrm>
          <a:custGeom>
            <a:avLst/>
            <a:gdLst>
              <a:gd name="connsiteX0" fmla="*/ 1483676 w 1483676"/>
              <a:gd name="connsiteY0" fmla="*/ 0 h 1300100"/>
              <a:gd name="connsiteX1" fmla="*/ 0 w 1483676"/>
              <a:gd name="connsiteY1" fmla="*/ 0 h 1300100"/>
              <a:gd name="connsiteX2" fmla="*/ 0 w 1483676"/>
              <a:gd name="connsiteY2" fmla="*/ 1300100 h 1300100"/>
              <a:gd name="connsiteX3" fmla="*/ 1483676 w 1483676"/>
              <a:gd name="connsiteY3" fmla="*/ 1300100 h 1300100"/>
            </a:gdLst>
            <a:ahLst/>
            <a:cxnLst>
              <a:cxn ang="0">
                <a:pos x="connsiteX0" y="connsiteY0"/>
              </a:cxn>
              <a:cxn ang="0">
                <a:pos x="connsiteX1" y="connsiteY1"/>
              </a:cxn>
              <a:cxn ang="0">
                <a:pos x="connsiteX2" y="connsiteY2"/>
              </a:cxn>
              <a:cxn ang="0">
                <a:pos x="connsiteX3" y="connsiteY3"/>
              </a:cxn>
            </a:cxnLst>
            <a:rect l="l" t="t" r="r" b="b"/>
            <a:pathLst>
              <a:path w="1483676" h="1300100">
                <a:moveTo>
                  <a:pt x="1483676" y="0"/>
                </a:moveTo>
                <a:lnTo>
                  <a:pt x="0" y="0"/>
                </a:lnTo>
                <a:lnTo>
                  <a:pt x="0" y="1300100"/>
                </a:lnTo>
                <a:lnTo>
                  <a:pt x="1483676" y="1300100"/>
                </a:lnTo>
                <a:close/>
              </a:path>
            </a:pathLst>
          </a:custGeom>
          <a:noFill/>
          <a:ln>
            <a:noFill/>
          </a:ln>
        </p:spPr>
      </p:pic>
    </p:spTree>
    <p:extLst>
      <p:ext uri="{BB962C8B-B14F-4D97-AF65-F5344CB8AC3E}">
        <p14:creationId xmlns:p14="http://schemas.microsoft.com/office/powerpoint/2010/main" val="23631267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4000"/>
                                  </p:iterate>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4*#ppt_w"/>
                                          </p:val>
                                        </p:tav>
                                        <p:tav tm="100000">
                                          <p:val>
                                            <p:strVal val="#ppt_w"/>
                                          </p:val>
                                        </p:tav>
                                      </p:tavLst>
                                    </p:anim>
                                    <p:anim calcmode="lin" valueType="num">
                                      <p:cBhvr>
                                        <p:cTn id="8" dur="10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0521 0.03641 L 0.00521 0.03641 C 0.00834 0.03086 0.01111 0.02438 0.01459 0.01975 C 0.01632 0.01697 0.01875 0.01604 0.02084 0.01419 C 0.02223 0.01234 0.02344 0.00987 0.025 0.00864 C 0.02657 0.00679 0.02848 0.00617 0.03021 0.00493 C 0.04427 -0.00772 0.02726 0.00617 0.03959 -0.00618 C 0.04045 -0.00741 0.04167 -0.00741 0.04271 -0.00803 C 0.0441 -0.00988 0.04549 -0.01173 0.04688 -0.01359 C 0.04914 -0.01729 0.05139 -0.02223 0.05313 -0.02655 C 0.05382 -0.02902 0.05434 -0.0318 0.05521 -0.03396 C 0.05608 -0.03735 0.05712 -0.04044 0.05834 -0.04321 C 0.06146 -0.05247 0.06233 -0.05309 0.06459 -0.06173 C 0.06493 -0.06359 0.06528 -0.06544 0.06563 -0.06729 C 0.06632 -0.07408 0.06702 -0.08087 0.06771 -0.08766 C 0.06736 -0.10556 0.06771 -0.12377 0.06667 -0.14136 C 0.06632 -0.14445 0.06441 -0.1463 0.06355 -0.14877 C 0.0599 -0.15803 0.0632 -0.15124 0.05834 -0.15988 C 0.05799 -0.16173 0.05764 -0.16389 0.0573 -0.16544 C 0.0566 -0.1676 0.05243 -0.17778 0.05209 -0.1784 C 0.05105 -0.18025 0.04983 -0.18087 0.04896 -0.1821 C 0.04705 -0.18519 0.04549 -0.18859 0.04375 -0.19136 C 0.04271 -0.19291 0.0415 -0.19383 0.04063 -0.19507 C 0.03768 -0.19877 0.03473 -0.20186 0.0323 -0.20618 C 0.02917 -0.21173 0.02552 -0.21667 0.02292 -0.22284 C 0.02118 -0.22686 0.01893 -0.23303 0.01667 -0.23581 C 0.01424 -0.23889 0.01164 -0.24075 0.00938 -0.24321 C 0.00816 -0.24445 0.0073 -0.24599 0.00625 -0.24692 C 0.00486 -0.24846 0.0033 -0.24939 0.00209 -0.25062 C -0.00503 -0.25834 -0.00277 -0.2568 -0.00833 -0.26359 C -0.01041 -0.26636 -0.0125 -0.26914 -0.01458 -0.27099 L -0.02083 -0.27655 L -0.02083 -0.27655 " pathEditMode="relative" ptsTypes="AAAAAAAAAAAAAAAAAAAAAAAAAAAAAAAAA">
                                      <p:cBhvr>
                                        <p:cTn id="13" dur="2000" fill="hold"/>
                                        <p:tgtEl>
                                          <p:spTgt spid="21"/>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3333 -0.27284 L -0.03333 -0.27284 C -0.03055 -0.26482 -0.0283 -0.25618 -0.025 -0.24877 C -0.02378 -0.24599 -0.02152 -0.24538 -0.01979 -0.24321 C -0.00781 -0.2284 -0.01961 -0.24044 -0.01145 -0.23396 C -0.00225 -0.22717 -0.01267 -0.23365 -0.00208 -0.22655 C -3.33333E-6 -0.22531 0.00417 -0.22284 0.00417 -0.22284 C 0.00556 -0.21976 0.00695 -0.21698 0.00834 -0.21359 C 0.00903 -0.21204 0.01025 -0.2105 0.01042 -0.20803 C 0.01059 -0.20371 0.01042 -0.19908 0.00938 -0.19507 C 0.00886 -0.19352 0.0073 -0.19383 0.00625 -0.19321 C 0.00486 -0.19136 0.00348 -0.18951 0.00209 -0.18766 C 0.0007 -0.18642 -0.00104 -0.18612 -0.00208 -0.18396 C -0.00295 -0.18272 -0.00243 -0.17994 -0.00312 -0.1784 C -0.00416 -0.17624 -0.0059 -0.1747 -0.00729 -0.17284 C -0.01059 -0.16883 -0.01406 -0.16544 -0.0177 -0.16173 C -0.01909 -0.1605 -0.02048 -0.15926 -0.02187 -0.15803 C -0.025 -0.15618 -0.0283 -0.15525 -0.03125 -0.15247 C -0.03576 -0.14846 -0.04114 -0.14352 -0.04583 -0.14136 L -0.05 -0.13951 C -0.06319 -0.1247 -0.05764 -0.13087 -0.06666 -0.12099 C -0.0684 -0.11914 -0.06996 -0.11667 -0.07187 -0.11544 C -0.075 -0.11359 -0.07708 -0.11266 -0.0802 -0.10988 C -0.08298 -0.10772 -0.08593 -0.10556 -0.08854 -0.10247 C -0.09062 -0.1 -0.0927 -0.09754 -0.09479 -0.09507 C -0.10034 -0.08951 -0.10625 -0.08488 -0.11145 -0.0784 C -0.11354 -0.07593 -0.11562 -0.07346 -0.1177 -0.07099 C -0.12031 -0.06821 -0.12534 -0.06389 -0.12812 -0.05988 C -0.13177 -0.05525 -0.13854 -0.04507 -0.13854 -0.04507 C -0.13889 -0.04321 -0.13906 -0.04136 -0.13958 -0.03951 C -0.1401 -0.03766 -0.14132 -0.03612 -0.14166 -0.03396 C -0.14236 -0.03118 -0.14201 -0.02778 -0.1427 -0.0247 C -0.14375 -0.02038 -0.14566 -0.01636 -0.14687 -0.01173 C -0.15208 0.00524 -0.14791 -0.00649 -0.15208 0.00493 C -0.15243 0.0074 -0.1526 0.00987 -0.15312 0.01234 C -0.15972 0.03919 -0.15677 0.0216 -0.16041 0.04012 C -0.16128 0.04351 -0.16198 0.04722 -0.1625 0.05123 C -0.16441 0.06141 -0.16493 0.07283 -0.1677 0.08271 C -0.16875 0.08641 -0.16961 0.09043 -0.17083 0.09382 C -0.17205 0.0966 -0.17378 0.09845 -0.175 0.10123 C -0.17621 0.10339 -0.17708 0.10617 -0.17812 0.10864 C -0.18055 0.11327 -0.18541 0.1216 -0.18854 0.1253 C -0.19062 0.12746 -0.19288 0.12839 -0.19479 0.13086 C -0.20208 0.13888 -0.19774 0.13734 -0.2052 0.14382 C -0.20868 0.1466 -0.21215 0.14876 -0.21562 0.15123 C -0.22048 0.15432 -0.22656 0.15925 -0.23125 0.16049 C -0.24236 0.16327 -0.26458 0.16604 -0.26458 0.16604 C -0.26736 0.1679 -0.27014 0.16975 -0.27291 0.1716 C -0.27465 0.17222 -0.27656 0.17222 -0.27812 0.17345 C -0.28003 0.17469 -0.28159 0.17746 -0.28333 0.17901 C -0.28611 0.18117 -0.28889 0.18271 -0.29166 0.18456 C -0.29375 0.1858 -0.29791 0.18827 -0.29791 0.18827 L -0.29791 0.18827 " pathEditMode="relative" ptsTypes="AAAAAAAAAAAAAAAAAAAAAAAAAAAAAAAAAAAAAAAAAAAAAAAAAAAAA">
                                      <p:cBhvr>
                                        <p:cTn id="17" dur="2000" fill="hold"/>
                                        <p:tgtEl>
                                          <p:spTgt spid="21"/>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32083 0.18827 L -0.32083 0.18827 C -0.34548 0.18333 -0.31406 0.18981 -0.34062 0.18271 C -0.34826 0.18055 -0.35607 0.17932 -0.36354 0.17716 C -0.36562 0.17654 -0.3677 0.1753 -0.36979 0.1753 C -0.37777 0.17407 -0.38576 0.17407 -0.39375 0.17345 C -0.39652 0.17222 -0.40052 0.17006 -0.40312 0.16975 C -0.40694 0.16882 -0.41076 0.16851 -0.41458 0.1679 C -0.42534 0.15833 -0.41041 0.17067 -0.42604 0.16234 C -0.45052 0.14907 -0.43055 0.15524 -0.44687 0.15123 C -0.44895 0.15 -0.45104 0.14845 -0.45312 0.14753 C -0.45625 0.14598 -0.45955 0.14598 -0.4625 0.14382 C -0.46389 0.14259 -0.46441 0.13919 -0.46562 0.13827 C -0.46805 0.13611 -0.47048 0.1358 -0.47291 0.13456 C -0.47899 0.12746 -0.47517 0.1324 -0.48333 0.1179 L -0.48333 0.1179 L -0.4927 0.10493 C -0.49305 0.10061 -0.49305 0.09598 -0.49375 0.09197 C -0.49427 0.08981 -0.49531 0.08827 -0.49583 0.08641 C -0.4967 0.08395 -0.49722 0.08148 -0.49791 0.07901 C -0.49826 0.07592 -0.49861 0.07253 -0.49895 0.06975 C -0.4993 0.06759 -0.49982 0.06604 -0.5 0.06419 C -0.50052 0.06111 -0.50069 0.05771 -0.50104 0.05493 C -0.50416 0.03641 -0.50243 0.05524 -0.5052 0.03456 C -0.50694 0.02283 -0.50607 0.02962 -0.50729 0.01419 C -0.50694 0.00308 -0.50711 -0.00834 -0.50625 -0.01914 C -0.50573 -0.02717 -0.50382 -0.03087 -0.50208 -0.03766 C -0.49913 -0.05062 -0.50451 -0.03642 -0.49687 -0.05803 C -0.49583 -0.06142 -0.49409 -0.0642 -0.4927 -0.06729 C -0.49236 -0.06976 -0.49253 -0.07254 -0.49166 -0.0747 C -0.48958 -0.08149 -0.48298 -0.09568 -0.47916 -0.10062 C -0.47777 -0.10247 -0.47656 -0.10463 -0.475 -0.10618 C -0.47413 -0.10772 -0.47291 -0.10865 -0.47187 -0.10988 C -0.47083 -0.11173 -0.47014 -0.1142 -0.46875 -0.11544 C -0.46718 -0.11729 -0.46527 -0.1176 -0.46354 -0.11914 C -0.46215 -0.12068 -0.46093 -0.12346 -0.45937 -0.1247 C -0.45399 -0.13025 -0.44791 -0.13365 -0.4427 -0.13951 C -0.44062 -0.14198 -0.43871 -0.14507 -0.43645 -0.14692 C -0.43246 -0.15062 -0.42847 -0.15124 -0.42395 -0.15247 C -0.41267 -0.1642 -0.421 -0.15649 -0.40833 -0.16544 C -0.40416 -0.16852 -0.40017 -0.17223 -0.39583 -0.1747 C -0.3927 -0.17686 -0.38385 -0.1818 -0.38125 -0.18396 C -0.37916 -0.18612 -0.37725 -0.1892 -0.375 -0.19136 L -0.35625 -0.20803 C -0.35486 -0.20926 -0.35347 -0.21019 -0.35208 -0.21173 C -0.35104 -0.21297 -0.35 -0.2142 -0.34895 -0.21544 C -0.34722 -0.21791 -0.34566 -0.22068 -0.34375 -0.22284 C -0.34218 -0.225 -0.34027 -0.22655 -0.33854 -0.2284 C -0.3375 -0.23087 -0.3368 -0.23365 -0.33541 -0.23581 C -0.3309 -0.24414 -0.32916 -0.24044 -0.325 -0.25247 C -0.31927 -0.26976 -0.3243 -0.25371 -0.31979 -0.27099 C -0.31892 -0.275 -0.3177 -0.2784 -0.31666 -0.2821 C -0.31562 -0.28704 -0.31475 -0.29229 -0.31354 -0.29692 C -0.30885 -0.31852 -0.3118 -0.30155 -0.30833 -0.32284 C -0.30868 -0.33612 -0.30746 -0.36945 -0.31145 -0.38766 C -0.31441 -0.40031 -0.31597 -0.4 -0.31979 -0.40988 C -0.321 -0.41297 -0.3217 -0.41667 -0.32291 -0.41914 C -0.32482 -0.42284 -0.32725 -0.42531 -0.32916 -0.4284 C -0.33038 -0.43025 -0.33125 -0.43241 -0.33229 -0.43396 C -0.33507 -0.43797 -0.33732 -0.44445 -0.34062 -0.44507 L -0.35 -0.44692 C -0.35486 -0.45278 -0.35191 -0.45062 -0.35937 -0.45062 L -0.35937 -0.45062 " pathEditMode="relative" ptsTypes="AAAAAAAAAAAAAAAAAAAAAAAAAAAAAAAAAAAAAAAAAAAAAAAAAAAAAAAAAAAAAAA">
                                      <p:cBhvr>
                                        <p:cTn id="21" dur="2000" fill="hold"/>
                                        <p:tgtEl>
                                          <p:spTgt spid="21"/>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72222E-6 -4.93827E-7 L 0.05747 0.05339 " pathEditMode="relative" rAng="0" ptsTypes="AA">
                                      <p:cBhvr>
                                        <p:cTn id="26" dur="1000" fill="hold"/>
                                        <p:tgtEl>
                                          <p:spTgt spid="4"/>
                                        </p:tgtEl>
                                        <p:attrNameLst>
                                          <p:attrName>ppt_x</p:attrName>
                                          <p:attrName>ppt_y</p:attrName>
                                        </p:attrNameLst>
                                      </p:cBhvr>
                                      <p:rCtr x="4375" y="3580"/>
                                    </p:animMotion>
                                  </p:childTnLst>
                                </p:cTn>
                              </p:par>
                              <p:par>
                                <p:cTn id="27" presetID="53" presetClass="exit" presetSubtype="32" fill="hold" nodeType="withEffect">
                                  <p:stCondLst>
                                    <p:cond delay="500"/>
                                  </p:stCondLst>
                                  <p:childTnLst>
                                    <p:anim calcmode="lin" valueType="num">
                                      <p:cBhvr>
                                        <p:cTn id="28" dur="500"/>
                                        <p:tgtEl>
                                          <p:spTgt spid="4"/>
                                        </p:tgtEl>
                                        <p:attrNameLst>
                                          <p:attrName>ppt_w</p:attrName>
                                        </p:attrNameLst>
                                      </p:cBhvr>
                                      <p:tavLst>
                                        <p:tav tm="0">
                                          <p:val>
                                            <p:strVal val="ppt_w"/>
                                          </p:val>
                                        </p:tav>
                                        <p:tav tm="100000">
                                          <p:val>
                                            <p:fltVal val="0"/>
                                          </p:val>
                                        </p:tav>
                                      </p:tavLst>
                                    </p:anim>
                                    <p:anim calcmode="lin" valueType="num">
                                      <p:cBhvr>
                                        <p:cTn id="29" dur="500"/>
                                        <p:tgtEl>
                                          <p:spTgt spid="4"/>
                                        </p:tgtEl>
                                        <p:attrNameLst>
                                          <p:attrName>ppt_h</p:attrName>
                                        </p:attrNameLst>
                                      </p:cBhvr>
                                      <p:tavLst>
                                        <p:tav tm="0">
                                          <p:val>
                                            <p:strVal val="ppt_h"/>
                                          </p:val>
                                        </p:tav>
                                        <p:tav tm="100000">
                                          <p:val>
                                            <p:fltVal val="0"/>
                                          </p:val>
                                        </p:tav>
                                      </p:tavLst>
                                    </p:anim>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61111E-6 -4.69136E-6 L 0.12343 -0.0216 " pathEditMode="relative" rAng="0" ptsTypes="AA">
                                      <p:cBhvr>
                                        <p:cTn id="36" dur="1000" fill="hold"/>
                                        <p:tgtEl>
                                          <p:spTgt spid="6"/>
                                        </p:tgtEl>
                                        <p:attrNameLst>
                                          <p:attrName>ppt_x</p:attrName>
                                          <p:attrName>ppt_y</p:attrName>
                                        </p:attrNameLst>
                                      </p:cBhvr>
                                      <p:rCtr x="6163" y="-1080"/>
                                    </p:animMotion>
                                  </p:childTnLst>
                                </p:cTn>
                              </p:par>
                              <p:par>
                                <p:cTn id="37" presetID="53" presetClass="exit" presetSubtype="32" fill="hold" nodeType="withEffect">
                                  <p:stCondLst>
                                    <p:cond delay="500"/>
                                  </p:stCondLst>
                                  <p:childTnLst>
                                    <p:anim calcmode="lin" valueType="num">
                                      <p:cBhvr>
                                        <p:cTn id="38" dur="500"/>
                                        <p:tgtEl>
                                          <p:spTgt spid="6"/>
                                        </p:tgtEl>
                                        <p:attrNameLst>
                                          <p:attrName>ppt_w</p:attrName>
                                        </p:attrNameLst>
                                      </p:cBhvr>
                                      <p:tavLst>
                                        <p:tav tm="0">
                                          <p:val>
                                            <p:strVal val="ppt_w"/>
                                          </p:val>
                                        </p:tav>
                                        <p:tav tm="100000">
                                          <p:val>
                                            <p:fltVal val="0"/>
                                          </p:val>
                                        </p:tav>
                                      </p:tavLst>
                                    </p:anim>
                                    <p:anim calcmode="lin" valueType="num">
                                      <p:cBhvr>
                                        <p:cTn id="39" dur="500"/>
                                        <p:tgtEl>
                                          <p:spTgt spid="6"/>
                                        </p:tgtEl>
                                        <p:attrNameLst>
                                          <p:attrName>ppt_h</p:attrName>
                                        </p:attrNameLst>
                                      </p:cBhvr>
                                      <p:tavLst>
                                        <p:tav tm="0">
                                          <p:val>
                                            <p:strVal val="ppt_h"/>
                                          </p:val>
                                        </p:tav>
                                        <p:tav tm="100000">
                                          <p:val>
                                            <p:fltVal val="0"/>
                                          </p:val>
                                        </p:tav>
                                      </p:tavLst>
                                    </p:anim>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8.33333E-7 2.96296E-6 L 0.15573 -0.00834 " pathEditMode="relative" rAng="0" ptsTypes="AA">
                                      <p:cBhvr>
                                        <p:cTn id="46" dur="1000" fill="hold"/>
                                        <p:tgtEl>
                                          <p:spTgt spid="5"/>
                                        </p:tgtEl>
                                        <p:attrNameLst>
                                          <p:attrName>ppt_x</p:attrName>
                                          <p:attrName>ppt_y</p:attrName>
                                        </p:attrNameLst>
                                      </p:cBhvr>
                                      <p:rCtr x="7778" y="-432"/>
                                    </p:animMotion>
                                  </p:childTnLst>
                                </p:cTn>
                              </p:par>
                              <p:par>
                                <p:cTn id="47" presetID="53" presetClass="exit" presetSubtype="32" fill="hold" nodeType="withEffect">
                                  <p:stCondLst>
                                    <p:cond delay="500"/>
                                  </p:stCondLst>
                                  <p:childTnLst>
                                    <p:anim calcmode="lin" valueType="num">
                                      <p:cBhvr>
                                        <p:cTn id="48" dur="500"/>
                                        <p:tgtEl>
                                          <p:spTgt spid="5"/>
                                        </p:tgtEl>
                                        <p:attrNameLst>
                                          <p:attrName>ppt_w</p:attrName>
                                        </p:attrNameLst>
                                      </p:cBhvr>
                                      <p:tavLst>
                                        <p:tav tm="0">
                                          <p:val>
                                            <p:strVal val="ppt_w"/>
                                          </p:val>
                                        </p:tav>
                                        <p:tav tm="100000">
                                          <p:val>
                                            <p:fltVal val="0"/>
                                          </p:val>
                                        </p:tav>
                                      </p:tavLst>
                                    </p:anim>
                                    <p:anim calcmode="lin" valueType="num">
                                      <p:cBhvr>
                                        <p:cTn id="49" dur="500"/>
                                        <p:tgtEl>
                                          <p:spTgt spid="5"/>
                                        </p:tgtEl>
                                        <p:attrNameLst>
                                          <p:attrName>ppt_h</p:attrName>
                                        </p:attrNameLst>
                                      </p:cBhvr>
                                      <p:tavLst>
                                        <p:tav tm="0">
                                          <p:val>
                                            <p:strVal val="ppt_h"/>
                                          </p:val>
                                        </p:tav>
                                        <p:tav tm="100000">
                                          <p:val>
                                            <p:fltVal val="0"/>
                                          </p:val>
                                        </p:tav>
                                      </p:tavLst>
                                    </p:anim>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438</TotalTime>
  <Words>802</Words>
  <Application>Microsoft Office PowerPoint</Application>
  <PresentationFormat>On-screen Show (16:9)</PresentationFormat>
  <Paragraphs>170</Paragraphs>
  <Slides>23</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Times New Roman</vt:lpstr>
      <vt:lpstr>Livvic</vt:lpstr>
      <vt:lpstr>Cambria Math</vt:lpstr>
      <vt:lpstr>Muli</vt:lpstr>
      <vt:lpstr>UTM Beautiful Caps</vt:lpstr>
      <vt:lpstr>Livvic Light</vt:lpstr>
      <vt:lpstr>Arial</vt:lpstr>
      <vt:lpstr>Livvic Medium</vt:lpstr>
      <vt:lpstr>Redressed</vt:lpstr>
      <vt:lpstr>UTM Flamenco</vt:lpstr>
      <vt:lpstr>Papyrus History Lesson by Slidesgo</vt:lpstr>
      <vt:lpstr>TOÁN LỚP 5</vt:lpstr>
      <vt:lpstr>KHỞI ĐỘNG</vt:lpstr>
      <vt:lpstr>PowerPoint Presentation</vt:lpstr>
      <vt:lpstr>PowerPoint Presentation</vt:lpstr>
      <vt:lpstr>PowerPoint Presentation</vt:lpstr>
      <vt:lpstr>PowerPoint Presentation</vt:lpstr>
      <vt:lpstr>TOÁN LUYỆN TẬP</vt:lpstr>
      <vt:lpstr>MỤC TIÊU BÀI HỌC</vt:lpstr>
      <vt:lpstr>BẮT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dc:description>9Slide.vn</dc:description>
  <cp:lastModifiedBy>9Slide</cp:lastModifiedBy>
  <cp:revision>16</cp:revision>
  <dcterms:modified xsi:type="dcterms:W3CDTF">2021-10-04T23:31:50Z</dcterms:modified>
  <cp:category>9Slide.vn</cp:category>
</cp:coreProperties>
</file>